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2088" y="9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EA338288-4E75-4E89-A4FD-8AC06894BA05}" type="datetimeFigureOut">
              <a:rPr kumimoji="1" lang="ja-JP" altLang="en-US" smtClean="0"/>
              <a:pPr/>
              <a:t>2015/10/26</a:t>
            </a:fld>
            <a:endParaRPr kumimoji="1" lang="ja-JP" altLang="en-US"/>
          </a:p>
        </p:txBody>
      </p:sp>
      <p:sp>
        <p:nvSpPr>
          <p:cNvPr id="4" name="スライド イメージ プレースホルダ 3"/>
          <p:cNvSpPr>
            <a:spLocks noGrp="1" noRot="1" noChangeAspect="1"/>
          </p:cNvSpPr>
          <p:nvPr>
            <p:ph type="sldImg" idx="2"/>
          </p:nvPr>
        </p:nvSpPr>
        <p:spPr>
          <a:xfrm>
            <a:off x="1979613" y="739775"/>
            <a:ext cx="27765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3E7089E4-C859-403D-9A25-1A75DF630F71}" type="slidenum">
              <a:rPr kumimoji="1" lang="ja-JP" altLang="en-US" smtClean="0"/>
              <a:pPr/>
              <a:t>‹#›</a:t>
            </a:fld>
            <a:endParaRPr kumimoji="1" lang="ja-JP" altLang="en-US"/>
          </a:p>
        </p:txBody>
      </p:sp>
    </p:spTree>
    <p:extLst>
      <p:ext uri="{BB962C8B-B14F-4D97-AF65-F5344CB8AC3E}">
        <p14:creationId xmlns:p14="http://schemas.microsoft.com/office/powerpoint/2010/main" val="3744637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E7089E4-C859-403D-9A25-1A75DF630F71}" type="slidenum">
              <a:rPr kumimoji="1" lang="ja-JP" altLang="en-US" smtClean="0"/>
              <a:pPr/>
              <a:t>1</a:t>
            </a:fld>
            <a:endParaRPr kumimoji="1" lang="ja-JP" altLang="en-US"/>
          </a:p>
        </p:txBody>
      </p:sp>
    </p:spTree>
    <p:extLst>
      <p:ext uri="{BB962C8B-B14F-4D97-AF65-F5344CB8AC3E}">
        <p14:creationId xmlns:p14="http://schemas.microsoft.com/office/powerpoint/2010/main" val="451094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8B711EB-CB86-4D11-BA82-6D7EF1BD3AB8}" type="datetimeFigureOut">
              <a:rPr kumimoji="1" lang="ja-JP" altLang="en-US" smtClean="0"/>
              <a:pPr/>
              <a:t>2015/10/26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35C3276-10D1-4558-82FB-4FACE6947301}"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8B711EB-CB86-4D11-BA82-6D7EF1BD3AB8}" type="datetimeFigureOut">
              <a:rPr kumimoji="1" lang="ja-JP" altLang="en-US" smtClean="0"/>
              <a:pPr/>
              <a:t>2015/10/26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35C3276-10D1-4558-82FB-4FACE6947301}"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8B711EB-CB86-4D11-BA82-6D7EF1BD3AB8}" type="datetimeFigureOut">
              <a:rPr kumimoji="1" lang="ja-JP" altLang="en-US" smtClean="0"/>
              <a:pPr/>
              <a:t>2015/10/26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35C3276-10D1-4558-82FB-4FACE6947301}"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8B711EB-CB86-4D11-BA82-6D7EF1BD3AB8}" type="datetimeFigureOut">
              <a:rPr kumimoji="1" lang="ja-JP" altLang="en-US" smtClean="0"/>
              <a:pPr/>
              <a:t>2015/10/26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35C3276-10D1-4558-82FB-4FACE6947301}"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8B711EB-CB86-4D11-BA82-6D7EF1BD3AB8}" type="datetimeFigureOut">
              <a:rPr kumimoji="1" lang="ja-JP" altLang="en-US" smtClean="0"/>
              <a:pPr/>
              <a:t>2015/10/26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35C3276-10D1-4558-82FB-4FACE6947301}"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8B711EB-CB86-4D11-BA82-6D7EF1BD3AB8}" type="datetimeFigureOut">
              <a:rPr kumimoji="1" lang="ja-JP" altLang="en-US" smtClean="0"/>
              <a:pPr/>
              <a:t>2015/10/26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35C3276-10D1-4558-82FB-4FACE6947301}"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C8B711EB-CB86-4D11-BA82-6D7EF1BD3AB8}" type="datetimeFigureOut">
              <a:rPr kumimoji="1" lang="ja-JP" altLang="en-US" smtClean="0"/>
              <a:pPr/>
              <a:t>2015/10/26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35C3276-10D1-4558-82FB-4FACE6947301}"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8B711EB-CB86-4D11-BA82-6D7EF1BD3AB8}" type="datetimeFigureOut">
              <a:rPr kumimoji="1" lang="ja-JP" altLang="en-US" smtClean="0"/>
              <a:pPr/>
              <a:t>2015/10/26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35C3276-10D1-4558-82FB-4FACE6947301}"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8B711EB-CB86-4D11-BA82-6D7EF1BD3AB8}" type="datetimeFigureOut">
              <a:rPr kumimoji="1" lang="ja-JP" altLang="en-US" smtClean="0"/>
              <a:pPr/>
              <a:t>2015/10/26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35C3276-10D1-4558-82FB-4FACE6947301}"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8B711EB-CB86-4D11-BA82-6D7EF1BD3AB8}" type="datetimeFigureOut">
              <a:rPr kumimoji="1" lang="ja-JP" altLang="en-US" smtClean="0"/>
              <a:pPr/>
              <a:t>2015/10/26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35C3276-10D1-4558-82FB-4FACE6947301}"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8B711EB-CB86-4D11-BA82-6D7EF1BD3AB8}" type="datetimeFigureOut">
              <a:rPr kumimoji="1" lang="ja-JP" altLang="en-US" smtClean="0"/>
              <a:pPr/>
              <a:t>2015/10/26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35C3276-10D1-4558-82FB-4FACE6947301}"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8B711EB-CB86-4D11-BA82-6D7EF1BD3AB8}" type="datetimeFigureOut">
              <a:rPr kumimoji="1" lang="ja-JP" altLang="en-US" smtClean="0"/>
              <a:pPr/>
              <a:t>2015/10/26</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35C3276-10D1-4558-82FB-4FACE6947301}"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3" cstate="print"/>
          <a:srcRect l="20950" t="40080" r="12994" b="5897"/>
          <a:stretch>
            <a:fillRect/>
          </a:stretch>
        </p:blipFill>
        <p:spPr bwMode="auto">
          <a:xfrm>
            <a:off x="26633" y="5971033"/>
            <a:ext cx="6858000" cy="3168352"/>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l="12970" t="2973" r="26258" b="56327"/>
          <a:stretch>
            <a:fillRect/>
          </a:stretch>
        </p:blipFill>
        <p:spPr bwMode="auto">
          <a:xfrm>
            <a:off x="26633" y="0"/>
            <a:ext cx="6858000" cy="2771800"/>
          </a:xfrm>
          <a:prstGeom prst="rect">
            <a:avLst/>
          </a:prstGeom>
          <a:noFill/>
          <a:ln w="9525">
            <a:noFill/>
            <a:miter lim="800000"/>
            <a:headEnd/>
            <a:tailEnd/>
          </a:ln>
        </p:spPr>
      </p:pic>
      <p:sp>
        <p:nvSpPr>
          <p:cNvPr id="4" name="タイトル 3"/>
          <p:cNvSpPr>
            <a:spLocks noGrp="1"/>
          </p:cNvSpPr>
          <p:nvPr>
            <p:ph type="title"/>
          </p:nvPr>
        </p:nvSpPr>
        <p:spPr>
          <a:xfrm>
            <a:off x="0" y="755576"/>
            <a:ext cx="6858000" cy="576064"/>
          </a:xfrm>
        </p:spPr>
        <p:txBody>
          <a:bodyPr>
            <a:noAutofit/>
          </a:bodyPr>
          <a:lstStyle/>
          <a:p>
            <a:r>
              <a:rPr lang="en-US" altLang="ja-JP" sz="2400" b="1" dirty="0" smtClean="0">
                <a:effectLst>
                  <a:outerShdw blurRad="38100" dist="38100" dir="2700000" algn="tl">
                    <a:srgbClr val="000000">
                      <a:alpha val="43137"/>
                    </a:srgbClr>
                  </a:outerShdw>
                </a:effectLst>
                <a:latin typeface="HGP明朝E" pitchFamily="18" charset="-128"/>
                <a:ea typeface="HGP明朝E" pitchFamily="18" charset="-128"/>
              </a:rPr>
              <a:t>The 2</a:t>
            </a:r>
            <a:r>
              <a:rPr lang="en-US" altLang="ja-JP" sz="2400" b="1" baseline="30000" dirty="0" smtClean="0">
                <a:effectLst>
                  <a:outerShdw blurRad="38100" dist="38100" dir="2700000" algn="tl">
                    <a:srgbClr val="000000">
                      <a:alpha val="43137"/>
                    </a:srgbClr>
                  </a:outerShdw>
                </a:effectLst>
                <a:latin typeface="HGP明朝E" pitchFamily="18" charset="-128"/>
                <a:ea typeface="HGP明朝E" pitchFamily="18" charset="-128"/>
              </a:rPr>
              <a:t>nd</a:t>
            </a:r>
            <a:r>
              <a:rPr lang="en-US" altLang="ja-JP" sz="2400" b="1" dirty="0" smtClean="0">
                <a:effectLst>
                  <a:outerShdw blurRad="38100" dist="38100" dir="2700000" algn="tl">
                    <a:srgbClr val="000000">
                      <a:alpha val="43137"/>
                    </a:srgbClr>
                  </a:outerShdw>
                </a:effectLst>
                <a:latin typeface="HGP明朝E" pitchFamily="18" charset="-128"/>
                <a:ea typeface="HGP明朝E" pitchFamily="18" charset="-128"/>
              </a:rPr>
              <a:t> Direct Acting </a:t>
            </a:r>
            <a:r>
              <a:rPr lang="en-US" altLang="ja-JP" sz="2400" b="1" dirty="0" err="1" smtClean="0">
                <a:effectLst>
                  <a:outerShdw blurRad="38100" dist="38100" dir="2700000" algn="tl">
                    <a:srgbClr val="000000">
                      <a:alpha val="43137"/>
                    </a:srgbClr>
                  </a:outerShdw>
                </a:effectLst>
                <a:latin typeface="HGP明朝E" pitchFamily="18" charset="-128"/>
                <a:ea typeface="HGP明朝E" pitchFamily="18" charset="-128"/>
              </a:rPr>
              <a:t>Antivirals</a:t>
            </a:r>
            <a:r>
              <a:rPr lang="ja-JP" altLang="en-US" sz="3200" b="1" dirty="0" smtClean="0">
                <a:solidFill>
                  <a:schemeClr val="bg1"/>
                </a:solidFill>
                <a:effectLst>
                  <a:outerShdw blurRad="38100" dist="38100" dir="2700000" algn="tl">
                    <a:srgbClr val="000000">
                      <a:alpha val="43137"/>
                    </a:srgbClr>
                  </a:outerShdw>
                </a:effectLst>
                <a:latin typeface="HGP明朝E" pitchFamily="18" charset="-128"/>
                <a:ea typeface="HGP明朝E" pitchFamily="18" charset="-128"/>
              </a:rPr>
              <a:t> </a:t>
            </a:r>
            <a:r>
              <a:rPr lang="en-US" altLang="ja-JP" sz="2400" b="1" dirty="0" smtClean="0">
                <a:effectLst>
                  <a:outerShdw blurRad="38100" dist="38100" dir="2700000" algn="tl">
                    <a:srgbClr val="000000">
                      <a:alpha val="43137"/>
                    </a:srgbClr>
                  </a:outerShdw>
                </a:effectLst>
                <a:latin typeface="HGP明朝E" pitchFamily="18" charset="-128"/>
                <a:ea typeface="HGP明朝E" pitchFamily="18" charset="-128"/>
              </a:rPr>
              <a:t>Expert</a:t>
            </a:r>
            <a:r>
              <a:rPr lang="ja-JP" altLang="en-US" sz="2400" b="1" dirty="0" smtClean="0">
                <a:effectLst>
                  <a:outerShdw blurRad="38100" dist="38100" dir="2700000" algn="tl">
                    <a:srgbClr val="000000">
                      <a:alpha val="43137"/>
                    </a:srgbClr>
                  </a:outerShdw>
                </a:effectLst>
                <a:latin typeface="HGP明朝E" pitchFamily="18" charset="-128"/>
                <a:ea typeface="HGP明朝E" pitchFamily="18" charset="-128"/>
              </a:rPr>
              <a:t> </a:t>
            </a:r>
            <a:r>
              <a:rPr lang="en-US" altLang="ja-JP" sz="2400" b="1" dirty="0" smtClean="0">
                <a:effectLst>
                  <a:outerShdw blurRad="38100" dist="38100" dir="2700000" algn="tl">
                    <a:srgbClr val="000000">
                      <a:alpha val="43137"/>
                    </a:srgbClr>
                  </a:outerShdw>
                </a:effectLst>
                <a:latin typeface="HGP明朝E" pitchFamily="18" charset="-128"/>
                <a:ea typeface="HGP明朝E" pitchFamily="18" charset="-128"/>
              </a:rPr>
              <a:t>Seminar</a:t>
            </a:r>
            <a:br>
              <a:rPr lang="en-US" altLang="ja-JP" sz="2400" b="1" dirty="0" smtClean="0">
                <a:effectLst>
                  <a:outerShdw blurRad="38100" dist="38100" dir="2700000" algn="tl">
                    <a:srgbClr val="000000">
                      <a:alpha val="43137"/>
                    </a:srgbClr>
                  </a:outerShdw>
                </a:effectLst>
                <a:latin typeface="HGP明朝E" pitchFamily="18" charset="-128"/>
                <a:ea typeface="HGP明朝E" pitchFamily="18" charset="-128"/>
              </a:rPr>
            </a:br>
            <a:r>
              <a:rPr lang="en-US" altLang="ja-JP" sz="1600" b="1" dirty="0" smtClean="0">
                <a:latin typeface="HGP明朝E" pitchFamily="18" charset="-128"/>
                <a:ea typeface="HGP明朝E" pitchFamily="18" charset="-128"/>
              </a:rPr>
              <a:t>- </a:t>
            </a:r>
            <a:r>
              <a:rPr lang="ja-JP" altLang="en-US" sz="1600" b="1" dirty="0" smtClean="0">
                <a:latin typeface="HGP明朝E" pitchFamily="18" charset="-128"/>
                <a:ea typeface="HGP明朝E" pitchFamily="18" charset="-128"/>
              </a:rPr>
              <a:t>透析患者を対象とした新たな</a:t>
            </a:r>
            <a:r>
              <a:rPr lang="en-US" altLang="ja-JP" sz="1600" b="1" dirty="0" smtClean="0">
                <a:latin typeface="HGP明朝E" pitchFamily="18" charset="-128"/>
                <a:ea typeface="HGP明朝E" pitchFamily="18" charset="-128"/>
              </a:rPr>
              <a:t>HCV</a:t>
            </a:r>
            <a:r>
              <a:rPr lang="ja-JP" altLang="en-US" sz="1600" b="1" dirty="0" smtClean="0">
                <a:latin typeface="HGP明朝E" pitchFamily="18" charset="-128"/>
                <a:ea typeface="HGP明朝E" pitchFamily="18" charset="-128"/>
              </a:rPr>
              <a:t>感染治療</a:t>
            </a:r>
            <a:r>
              <a:rPr lang="en-US" altLang="ja-JP" sz="1600" b="1" dirty="0" smtClean="0">
                <a:latin typeface="HGP明朝E" pitchFamily="18" charset="-128"/>
                <a:ea typeface="HGP明朝E" pitchFamily="18" charset="-128"/>
              </a:rPr>
              <a:t>-</a:t>
            </a:r>
            <a:endParaRPr lang="en-US" altLang="ja-JP" sz="2000" b="1" dirty="0" smtClean="0">
              <a:latin typeface="HGP明朝E" pitchFamily="18" charset="-128"/>
              <a:ea typeface="HGP明朝E" pitchFamily="18" charset="-128"/>
            </a:endParaRPr>
          </a:p>
        </p:txBody>
      </p:sp>
      <p:sp>
        <p:nvSpPr>
          <p:cNvPr id="6" name="コンテンツ プレースホルダ 4"/>
          <p:cNvSpPr txBox="1">
            <a:spLocks/>
          </p:cNvSpPr>
          <p:nvPr/>
        </p:nvSpPr>
        <p:spPr>
          <a:xfrm>
            <a:off x="559321" y="1484554"/>
            <a:ext cx="5832648" cy="1002519"/>
          </a:xfrm>
          <a:prstGeom prst="rect">
            <a:avLst/>
          </a:prstGeom>
        </p:spPr>
        <p:txBody>
          <a:bodyPr vert="horz" lIns="91440" tIns="45720" rIns="91440" bIns="45720" rtlCol="0">
            <a:normAutofit fontScale="47500" lnSpcReduction="20000"/>
          </a:bodyPr>
          <a:lstStyle/>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900" b="0" i="0" u="none" strike="noStrike" kern="1200" cap="none" spc="0" normalizeH="0" baseline="0" noProof="0" dirty="0" smtClean="0">
                <a:ln>
                  <a:noFill/>
                </a:ln>
                <a:solidFill>
                  <a:schemeClr val="accent3">
                    <a:lumMod val="75000"/>
                  </a:schemeClr>
                </a:solidFill>
                <a:effectLst/>
                <a:uLnTx/>
                <a:uFillTx/>
                <a:latin typeface="HGSｺﾞｼｯｸM" pitchFamily="50" charset="-128"/>
                <a:ea typeface="HGSｺﾞｼｯｸM" pitchFamily="50" charset="-128"/>
              </a:rPr>
              <a:t>　　　　　　　　</a:t>
            </a:r>
            <a:r>
              <a:rPr lang="ja-JP" altLang="en-US" sz="2900" dirty="0">
                <a:solidFill>
                  <a:schemeClr val="accent3">
                    <a:lumMod val="75000"/>
                  </a:schemeClr>
                </a:solidFill>
                <a:latin typeface="HGSｺﾞｼｯｸM" pitchFamily="50" charset="-128"/>
                <a:ea typeface="HGSｺﾞｼｯｸM" pitchFamily="50" charset="-128"/>
              </a:rPr>
              <a:t> </a:t>
            </a:r>
            <a:r>
              <a:rPr kumimoji="1" lang="ja-JP" altLang="en-US" sz="2500" b="1" i="0" u="none" strike="noStrike" kern="1200" cap="none" spc="0" normalizeH="0" baseline="0" noProof="0" dirty="0" smtClean="0">
                <a:ln>
                  <a:noFill/>
                </a:ln>
                <a:solidFill>
                  <a:schemeClr val="accent3">
                    <a:lumMod val="75000"/>
                  </a:schemeClr>
                </a:solidFill>
                <a:effectLst/>
                <a:uLnTx/>
                <a:uFillTx/>
                <a:latin typeface="HGSｺﾞｼｯｸM" pitchFamily="50" charset="-128"/>
                <a:ea typeface="HGSｺﾞｼｯｸM" pitchFamily="50" charset="-128"/>
              </a:rPr>
              <a:t>日時</a:t>
            </a:r>
            <a:r>
              <a:rPr kumimoji="1" lang="ja-JP" altLang="en-US" sz="2500" b="0" i="0" u="none" strike="noStrike" kern="1200" cap="none" spc="0" normalizeH="0" baseline="0" noProof="0" dirty="0" smtClean="0">
                <a:ln>
                  <a:noFill/>
                </a:ln>
                <a:solidFill>
                  <a:schemeClr val="tx1"/>
                </a:solidFill>
                <a:effectLst/>
                <a:uLnTx/>
                <a:uFillTx/>
                <a:latin typeface="HGSｺﾞｼｯｸM" pitchFamily="50" charset="-128"/>
                <a:ea typeface="HGSｺﾞｼｯｸM" pitchFamily="50" charset="-128"/>
              </a:rPr>
              <a:t>：</a:t>
            </a:r>
            <a:r>
              <a:rPr kumimoji="1" lang="en-US" altLang="ja-JP" sz="2900" b="1" i="0" u="none" strike="noStrike" kern="1200" cap="none" spc="0" normalizeH="0" baseline="0" noProof="0" dirty="0" smtClean="0">
                <a:ln>
                  <a:noFill/>
                </a:ln>
                <a:solidFill>
                  <a:schemeClr val="tx1"/>
                </a:solidFill>
                <a:effectLst/>
                <a:uLnTx/>
                <a:uFillTx/>
                <a:latin typeface="+mn-ea"/>
              </a:rPr>
              <a:t>11</a:t>
            </a:r>
            <a:r>
              <a:rPr kumimoji="1" lang="ja-JP" altLang="en-US" sz="2900" b="1" i="0" u="none" strike="noStrike" kern="1200" cap="none" spc="0" normalizeH="0" baseline="0" noProof="0" dirty="0" smtClean="0">
                <a:ln>
                  <a:noFill/>
                </a:ln>
                <a:solidFill>
                  <a:schemeClr val="tx1"/>
                </a:solidFill>
                <a:effectLst/>
                <a:uLnTx/>
                <a:uFillTx/>
                <a:latin typeface="+mn-ea"/>
              </a:rPr>
              <a:t>月</a:t>
            </a:r>
            <a:r>
              <a:rPr lang="en-US" altLang="ja-JP" sz="2900" b="1" noProof="0" dirty="0" smtClean="0">
                <a:latin typeface="+mn-ea"/>
              </a:rPr>
              <a:t>20</a:t>
            </a:r>
            <a:r>
              <a:rPr kumimoji="1" lang="ja-JP" altLang="en-US" sz="2900" b="1" i="0" u="none" strike="noStrike" kern="1200" cap="none" spc="0" normalizeH="0" baseline="0" noProof="0" dirty="0" smtClean="0">
                <a:ln>
                  <a:noFill/>
                </a:ln>
                <a:solidFill>
                  <a:schemeClr val="tx1"/>
                </a:solidFill>
                <a:effectLst/>
                <a:uLnTx/>
                <a:uFillTx/>
                <a:latin typeface="+mn-ea"/>
              </a:rPr>
              <a:t>日（金）</a:t>
            </a:r>
            <a:r>
              <a:rPr kumimoji="1" lang="en-US" altLang="ja-JP" sz="2900" b="1" i="0" u="none" strike="noStrike" kern="1200" cap="none" spc="0" normalizeH="0" baseline="0" noProof="0" dirty="0" smtClean="0">
                <a:ln>
                  <a:noFill/>
                </a:ln>
                <a:solidFill>
                  <a:schemeClr val="tx1"/>
                </a:solidFill>
                <a:effectLst/>
                <a:uLnTx/>
                <a:uFillTx/>
                <a:latin typeface="+mn-ea"/>
              </a:rPr>
              <a:t>19</a:t>
            </a:r>
            <a:r>
              <a:rPr kumimoji="1" lang="ja-JP" altLang="en-US" sz="2900" b="1" i="0" u="none" strike="noStrike" kern="1200" cap="none" spc="0" normalizeH="0" baseline="0" noProof="0" dirty="0" smtClean="0">
                <a:ln>
                  <a:noFill/>
                </a:ln>
                <a:solidFill>
                  <a:schemeClr val="tx1"/>
                </a:solidFill>
                <a:effectLst/>
                <a:uLnTx/>
                <a:uFillTx/>
                <a:latin typeface="+mn-ea"/>
              </a:rPr>
              <a:t>：</a:t>
            </a:r>
            <a:r>
              <a:rPr kumimoji="1" lang="en-US" altLang="ja-JP" sz="2900" b="1" i="0" u="none" strike="noStrike" kern="1200" cap="none" spc="0" normalizeH="0" baseline="0" noProof="0" dirty="0" smtClean="0">
                <a:ln>
                  <a:noFill/>
                </a:ln>
                <a:solidFill>
                  <a:schemeClr val="tx1"/>
                </a:solidFill>
                <a:effectLst/>
                <a:uLnTx/>
                <a:uFillTx/>
                <a:latin typeface="+mn-ea"/>
              </a:rPr>
              <a:t>00</a:t>
            </a:r>
            <a:r>
              <a:rPr kumimoji="1" lang="ja-JP" altLang="en-US" sz="2900" b="1" i="0" u="none" strike="noStrike" kern="1200" cap="none" spc="0" normalizeH="0" baseline="0" noProof="0" dirty="0" smtClean="0">
                <a:ln>
                  <a:noFill/>
                </a:ln>
                <a:solidFill>
                  <a:schemeClr val="tx1"/>
                </a:solidFill>
                <a:effectLst/>
                <a:uLnTx/>
                <a:uFillTx/>
                <a:latin typeface="+mn-ea"/>
              </a:rPr>
              <a:t>～</a:t>
            </a:r>
            <a:r>
              <a:rPr lang="en-US" altLang="ja-JP" sz="2900" b="1" dirty="0" smtClean="0">
                <a:latin typeface="+mn-ea"/>
              </a:rPr>
              <a:t>20</a:t>
            </a:r>
            <a:r>
              <a:rPr kumimoji="1" lang="ja-JP" altLang="en-US" sz="2900" b="1" i="0" u="none" strike="noStrike" kern="1200" cap="none" spc="0" normalizeH="0" baseline="0" noProof="0" dirty="0" smtClean="0">
                <a:ln>
                  <a:noFill/>
                </a:ln>
                <a:solidFill>
                  <a:schemeClr val="tx1"/>
                </a:solidFill>
                <a:effectLst/>
                <a:uLnTx/>
                <a:uFillTx/>
                <a:latin typeface="+mn-ea"/>
              </a:rPr>
              <a:t>：</a:t>
            </a:r>
            <a:r>
              <a:rPr kumimoji="1" lang="en-US" altLang="ja-JP" sz="2900" b="1" i="0" u="none" strike="noStrike" kern="1200" cap="none" spc="0" normalizeH="0" baseline="0" noProof="0" dirty="0" smtClean="0">
                <a:ln>
                  <a:noFill/>
                </a:ln>
                <a:solidFill>
                  <a:schemeClr val="tx1"/>
                </a:solidFill>
                <a:effectLst/>
                <a:uLnTx/>
                <a:uFillTx/>
                <a:latin typeface="+mn-ea"/>
              </a:rPr>
              <a:t>30</a:t>
            </a: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1900" b="0" i="0" u="none" strike="noStrike" kern="1200" cap="none" spc="0" normalizeH="0" baseline="0" noProof="0" dirty="0" smtClean="0">
                <a:ln>
                  <a:noFill/>
                </a:ln>
                <a:solidFill>
                  <a:schemeClr val="tx1"/>
                </a:solidFill>
                <a:effectLst/>
                <a:uLnTx/>
                <a:uFillTx/>
                <a:latin typeface="Arial Black" pitchFamily="34" charset="0"/>
                <a:ea typeface="HGSｺﾞｼｯｸE" pitchFamily="50" charset="-128"/>
              </a:rPr>
              <a:t>　</a:t>
            </a:r>
            <a:endParaRPr kumimoji="1" lang="en-US" altLang="ja-JP" sz="1900" b="0" i="0" u="none" strike="noStrike" kern="1200" cap="none" spc="0" normalizeH="0" baseline="0" noProof="0" dirty="0" smtClean="0">
              <a:ln>
                <a:noFill/>
              </a:ln>
              <a:solidFill>
                <a:schemeClr val="tx1"/>
              </a:solidFill>
              <a:effectLst/>
              <a:uLnTx/>
              <a:uFillTx/>
              <a:latin typeface="Arial Black" pitchFamily="34" charset="0"/>
              <a:ea typeface="HGSｺﾞｼｯｸE" pitchFamily="50" charset="-128"/>
            </a:endParaRPr>
          </a:p>
          <a:p>
            <a:pPr marL="342900" lvl="0" indent="-342900">
              <a:spcBef>
                <a:spcPct val="20000"/>
              </a:spcBef>
              <a:defRPr/>
            </a:pPr>
            <a:r>
              <a:rPr lang="ja-JP" altLang="en-US" sz="2900" dirty="0" smtClean="0">
                <a:solidFill>
                  <a:schemeClr val="accent3">
                    <a:lumMod val="75000"/>
                  </a:schemeClr>
                </a:solidFill>
                <a:latin typeface="HGSｺﾞｼｯｸM" pitchFamily="50" charset="-128"/>
                <a:ea typeface="HGSｺﾞｼｯｸM" pitchFamily="50" charset="-128"/>
              </a:rPr>
              <a:t>　　　　　　　　 </a:t>
            </a:r>
            <a:r>
              <a:rPr lang="ja-JP" altLang="en-US" sz="2500" b="1" dirty="0" smtClean="0">
                <a:solidFill>
                  <a:schemeClr val="accent3">
                    <a:lumMod val="75000"/>
                  </a:schemeClr>
                </a:solidFill>
                <a:latin typeface="HGSｺﾞｼｯｸM" pitchFamily="50" charset="-128"/>
                <a:ea typeface="HGSｺﾞｼｯｸM" pitchFamily="50" charset="-128"/>
              </a:rPr>
              <a:t>会場</a:t>
            </a:r>
            <a:r>
              <a:rPr lang="ja-JP" altLang="en-US" sz="2500" dirty="0" smtClean="0">
                <a:latin typeface="HGSｺﾞｼｯｸM" pitchFamily="50" charset="-128"/>
                <a:ea typeface="HGSｺﾞｼｯｸM" pitchFamily="50" charset="-128"/>
              </a:rPr>
              <a:t>：</a:t>
            </a:r>
            <a:r>
              <a:rPr lang="ja-JP" altLang="en-US" sz="2500" b="1" dirty="0" smtClean="0">
                <a:latin typeface="HGP明朝E" pitchFamily="18" charset="-128"/>
                <a:ea typeface="HGP明朝E" pitchFamily="18" charset="-128"/>
              </a:rPr>
              <a:t>ホテルブエナビスタ　</a:t>
            </a:r>
            <a:r>
              <a:rPr lang="en-US" altLang="ja-JP" sz="2500" b="1" dirty="0" smtClean="0">
                <a:latin typeface="HGP明朝E" pitchFamily="18" charset="-128"/>
                <a:ea typeface="HGP明朝E" pitchFamily="18" charset="-128"/>
              </a:rPr>
              <a:t>1F</a:t>
            </a:r>
            <a:r>
              <a:rPr lang="ja-JP" altLang="en-US" sz="2500" b="1" dirty="0" smtClean="0">
                <a:latin typeface="HGP明朝E" pitchFamily="18" charset="-128"/>
                <a:ea typeface="HGP明朝E" pitchFamily="18" charset="-128"/>
              </a:rPr>
              <a:t>　「フローレス」</a:t>
            </a:r>
            <a:endParaRPr lang="en-US" altLang="ja-JP" sz="2500" dirty="0" smtClean="0">
              <a:latin typeface="+mn-ea"/>
            </a:endParaRP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ja-JP" sz="2600" dirty="0" smtClean="0">
              <a:latin typeface="+mn-ea"/>
            </a:endParaRPr>
          </a:p>
          <a:p>
            <a:pPr marL="342900" lvl="0" indent="-342900">
              <a:spcBef>
                <a:spcPct val="20000"/>
              </a:spcBef>
              <a:defRPr/>
            </a:pPr>
            <a:r>
              <a:rPr lang="en-US" altLang="ja-JP" sz="2800" dirty="0" smtClean="0">
                <a:latin typeface="HGPｺﾞｼｯｸE" pitchFamily="50" charset="-128"/>
                <a:ea typeface="HGPｺﾞｼｯｸE" pitchFamily="50" charset="-128"/>
              </a:rPr>
              <a:t>		</a:t>
            </a:r>
            <a:r>
              <a:rPr lang="ja-JP" altLang="en-US" sz="1900" dirty="0" smtClean="0">
                <a:latin typeface="HGPｺﾞｼｯｸE" pitchFamily="50" charset="-128"/>
                <a:ea typeface="HGPｺﾞｼｯｸE" pitchFamily="50" charset="-128"/>
              </a:rPr>
              <a:t> </a:t>
            </a:r>
            <a:endParaRPr lang="en-US" altLang="ja-JP" sz="2200" dirty="0" smtClean="0">
              <a:latin typeface="HGPｺﾞｼｯｸE" pitchFamily="50" charset="-128"/>
              <a:ea typeface="HGPｺﾞｼｯｸE" pitchFamily="50" charset="-128"/>
            </a:endParaRPr>
          </a:p>
          <a:p>
            <a:pPr marL="342900" marR="0" lvl="0" indent="-342900"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ja-JP" alt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3" name="角丸四角形 12"/>
          <p:cNvSpPr/>
          <p:nvPr/>
        </p:nvSpPr>
        <p:spPr>
          <a:xfrm>
            <a:off x="476672" y="4415953"/>
            <a:ext cx="5879293" cy="4289021"/>
          </a:xfrm>
          <a:prstGeom prst="roundRect">
            <a:avLst>
              <a:gd name="adj" fmla="val 6008"/>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cxnSp>
        <p:nvCxnSpPr>
          <p:cNvPr id="16" name="直線コネクタ 15"/>
          <p:cNvCxnSpPr/>
          <p:nvPr/>
        </p:nvCxnSpPr>
        <p:spPr>
          <a:xfrm>
            <a:off x="944724" y="8184232"/>
            <a:ext cx="5112568" cy="0"/>
          </a:xfrm>
          <a:prstGeom prst="line">
            <a:avLst/>
          </a:prstGeom>
        </p:spPr>
        <p:style>
          <a:lnRef idx="1">
            <a:schemeClr val="accent1"/>
          </a:lnRef>
          <a:fillRef idx="0">
            <a:schemeClr val="accent1"/>
          </a:fillRef>
          <a:effectRef idx="0">
            <a:schemeClr val="accent1"/>
          </a:effectRef>
          <a:fontRef idx="minor">
            <a:schemeClr val="tx1"/>
          </a:fontRef>
        </p:style>
      </p:cxnSp>
      <p:pic>
        <p:nvPicPr>
          <p:cNvPr id="18" name="図 17" descr="bristol-myers.gif"/>
          <p:cNvPicPr>
            <a:picLocks noChangeAspect="1"/>
          </p:cNvPicPr>
          <p:nvPr/>
        </p:nvPicPr>
        <p:blipFill>
          <a:blip r:embed="rId4" cstate="print"/>
          <a:srcRect b="29087"/>
          <a:stretch>
            <a:fillRect/>
          </a:stretch>
        </p:blipFill>
        <p:spPr>
          <a:xfrm>
            <a:off x="2886733" y="8225569"/>
            <a:ext cx="1069479" cy="213896"/>
          </a:xfrm>
          <a:prstGeom prst="rect">
            <a:avLst/>
          </a:prstGeom>
        </p:spPr>
      </p:pic>
      <p:sp>
        <p:nvSpPr>
          <p:cNvPr id="19" name="テキスト ボックス 18"/>
          <p:cNvSpPr txBox="1"/>
          <p:nvPr/>
        </p:nvSpPr>
        <p:spPr>
          <a:xfrm>
            <a:off x="2341714" y="8230551"/>
            <a:ext cx="2448272" cy="261610"/>
          </a:xfrm>
          <a:prstGeom prst="rect">
            <a:avLst/>
          </a:prstGeom>
          <a:noFill/>
        </p:spPr>
        <p:txBody>
          <a:bodyPr wrap="square" rtlCol="0">
            <a:spAutoFit/>
          </a:bodyPr>
          <a:lstStyle/>
          <a:p>
            <a:pPr marL="342900" lvl="0" indent="-342900">
              <a:spcBef>
                <a:spcPct val="20000"/>
              </a:spcBef>
            </a:pPr>
            <a:r>
              <a:rPr lang="ja-JP" altLang="en-US" sz="1050" dirty="0">
                <a:latin typeface="HGSｺﾞｼｯｸM" pitchFamily="50" charset="-128"/>
                <a:ea typeface="HGSｺﾞｼｯｸM" pitchFamily="50" charset="-128"/>
              </a:rPr>
              <a:t>主催</a:t>
            </a:r>
            <a:r>
              <a:rPr lang="ja-JP" altLang="en-US" sz="1050" dirty="0" smtClean="0">
                <a:latin typeface="HGSｺﾞｼｯｸM" pitchFamily="50" charset="-128"/>
                <a:ea typeface="HGSｺﾞｼｯｸM" pitchFamily="50" charset="-128"/>
              </a:rPr>
              <a:t>：</a:t>
            </a:r>
            <a:endParaRPr kumimoji="1" lang="ja-JP" altLang="en-US" sz="1050" dirty="0">
              <a:latin typeface="HGSｺﾞｼｯｸE" pitchFamily="50" charset="-128"/>
              <a:ea typeface="HGSｺﾞｼｯｸE" pitchFamily="50" charset="-128"/>
            </a:endParaRPr>
          </a:p>
        </p:txBody>
      </p:sp>
      <p:sp>
        <p:nvSpPr>
          <p:cNvPr id="17" name="テキスト ボックス 16"/>
          <p:cNvSpPr txBox="1"/>
          <p:nvPr/>
        </p:nvSpPr>
        <p:spPr>
          <a:xfrm>
            <a:off x="0" y="8924053"/>
            <a:ext cx="6741368" cy="253906"/>
          </a:xfrm>
          <a:prstGeom prst="rect">
            <a:avLst/>
          </a:prstGeom>
          <a:noFill/>
        </p:spPr>
        <p:txBody>
          <a:bodyPr wrap="square" lIns="91430" tIns="45715" rIns="91430" bIns="45715" rtlCol="0">
            <a:spAutoFit/>
          </a:bodyPr>
          <a:lstStyle/>
          <a:p>
            <a:pPr algn="ctr"/>
            <a:r>
              <a:rPr lang="ja-JP" altLang="en-US" sz="1050" b="1" dirty="0" smtClean="0">
                <a:solidFill>
                  <a:srgbClr val="000000"/>
                </a:solidFill>
                <a:latin typeface="+mn-ea"/>
              </a:rPr>
              <a:t>＊講演会終了後、情報交換会を予定しております。</a:t>
            </a:r>
            <a:endParaRPr lang="en-US" altLang="ja-JP" sz="1050" b="1" dirty="0" smtClean="0">
              <a:solidFill>
                <a:srgbClr val="000000"/>
              </a:solidFill>
              <a:latin typeface="+mn-ea"/>
            </a:endParaRPr>
          </a:p>
        </p:txBody>
      </p:sp>
      <p:sp>
        <p:nvSpPr>
          <p:cNvPr id="21" name="正方形/長方形 20"/>
          <p:cNvSpPr/>
          <p:nvPr/>
        </p:nvSpPr>
        <p:spPr>
          <a:xfrm>
            <a:off x="403811" y="2077505"/>
            <a:ext cx="6143668" cy="2277547"/>
          </a:xfrm>
          <a:prstGeom prst="rect">
            <a:avLst/>
          </a:prstGeom>
        </p:spPr>
        <p:txBody>
          <a:bodyPr wrap="square">
            <a:spAutoFit/>
          </a:bodyPr>
          <a:lstStyle/>
          <a:p>
            <a:r>
              <a:rPr lang="ja-JP" altLang="ja-JP" sz="1000" b="1" dirty="0"/>
              <a:t>謹啓 </a:t>
            </a:r>
            <a:endParaRPr lang="en-US" altLang="ja-JP" sz="1000" dirty="0"/>
          </a:p>
          <a:p>
            <a:r>
              <a:rPr lang="ja-JP" altLang="en-US" sz="1000" b="1" dirty="0"/>
              <a:t>　</a:t>
            </a:r>
            <a:r>
              <a:rPr lang="ja-JP" altLang="ja-JP" sz="1000" b="1" dirty="0" smtClean="0"/>
              <a:t>時下</a:t>
            </a:r>
            <a:r>
              <a:rPr lang="ja-JP" altLang="ja-JP" sz="1000" b="1" dirty="0"/>
              <a:t>、ますます御健勝のこととお喜び申し上げます。</a:t>
            </a:r>
            <a:endParaRPr lang="ja-JP" altLang="ja-JP" sz="1000" dirty="0"/>
          </a:p>
          <a:p>
            <a:r>
              <a:rPr lang="ja-JP" altLang="en-US" sz="1000" b="1" dirty="0" smtClean="0"/>
              <a:t>　</a:t>
            </a:r>
            <a:r>
              <a:rPr lang="ja-JP" altLang="ja-JP" sz="1000" b="1" dirty="0" smtClean="0"/>
              <a:t>腎</a:t>
            </a:r>
            <a:r>
              <a:rPr lang="ja-JP" altLang="ja-JP" sz="1000" b="1" dirty="0"/>
              <a:t>機能が低下した</a:t>
            </a:r>
            <a:r>
              <a:rPr lang="en-US" altLang="ja-JP" sz="1000" b="1" dirty="0"/>
              <a:t>CKD</a:t>
            </a:r>
            <a:r>
              <a:rPr lang="ja-JP" altLang="ja-JP" sz="1000" b="1" dirty="0"/>
              <a:t>患者は </a:t>
            </a:r>
            <a:r>
              <a:rPr lang="en-US" altLang="ja-JP" sz="1000" b="1" dirty="0"/>
              <a:t>C</a:t>
            </a:r>
            <a:r>
              <a:rPr lang="ja-JP" altLang="ja-JP" sz="1000" b="1" dirty="0"/>
              <a:t>型肝炎ウイルス感染のハイリスクグループで慢性肝炎を合併している症例が多くみられます。にもかかわらず</a:t>
            </a:r>
            <a:r>
              <a:rPr lang="en-US" altLang="ja-JP" sz="1000" b="1" dirty="0"/>
              <a:t>C</a:t>
            </a:r>
            <a:r>
              <a:rPr lang="ja-JP" altLang="ja-JP" sz="1000" b="1" dirty="0"/>
              <a:t>型慢性肝炎に対する抗ウイルス療法はほとんどなされていないのが現状です。従来の抗ウイルス療法はリバビリンが使用不可のためインターフェロン単独療法しかなく、腎機能正常者に比べ、インターフェロンの副作用が強く、しかもインターフェロン単独療法では</a:t>
            </a:r>
            <a:r>
              <a:rPr lang="en-US" altLang="ja-JP" sz="1000" b="1" dirty="0"/>
              <a:t>SVR</a:t>
            </a:r>
            <a:r>
              <a:rPr lang="ja-JP" altLang="ja-JP" sz="1000" b="1" dirty="0"/>
              <a:t>が低いため、臨床現場では抗ウイルス療法は躊躇されていました。しかし、近年、</a:t>
            </a:r>
            <a:r>
              <a:rPr lang="en-US" altLang="ja-JP" sz="1000" b="1" dirty="0"/>
              <a:t>DAAs</a:t>
            </a:r>
            <a:r>
              <a:rPr lang="ja-JP" altLang="ja-JP" sz="1000" b="1" dirty="0"/>
              <a:t>製剤（直接作用型抗ウイルス剤）の登場により</a:t>
            </a:r>
            <a:r>
              <a:rPr lang="en-US" altLang="ja-JP" sz="1000" b="1" dirty="0"/>
              <a:t>C</a:t>
            </a:r>
            <a:r>
              <a:rPr lang="ja-JP" altLang="ja-JP" sz="1000" b="1" dirty="0"/>
              <a:t>型慢性肝炎の治療は大きく進歩しました。 とくに肝排泄型の</a:t>
            </a:r>
            <a:r>
              <a:rPr lang="en-US" altLang="ja-JP" sz="1000" b="1" dirty="0"/>
              <a:t>DAAs</a:t>
            </a:r>
            <a:r>
              <a:rPr lang="ja-JP" altLang="ja-JP" sz="1000" b="1" dirty="0"/>
              <a:t>製剤は透析中の</a:t>
            </a:r>
            <a:r>
              <a:rPr lang="en-US" altLang="ja-JP" sz="1000" b="1" dirty="0"/>
              <a:t>C</a:t>
            </a:r>
            <a:r>
              <a:rPr lang="ja-JP" altLang="ja-JP" sz="1000" b="1" dirty="0"/>
              <a:t>型慢性肝炎患者にも有用と考えられます。</a:t>
            </a:r>
            <a:endParaRPr lang="ja-JP" altLang="ja-JP" sz="1000" dirty="0"/>
          </a:p>
          <a:p>
            <a:r>
              <a:rPr lang="ja-JP" altLang="en-US" sz="1000" b="1" dirty="0" smtClean="0"/>
              <a:t>　</a:t>
            </a:r>
            <a:r>
              <a:rPr lang="ja-JP" altLang="ja-JP" sz="1000" b="1" dirty="0" smtClean="0"/>
              <a:t>そこ</a:t>
            </a:r>
            <a:r>
              <a:rPr lang="ja-JP" altLang="ja-JP" sz="1000" b="1" dirty="0"/>
              <a:t>で、下記要領にて透析中の</a:t>
            </a:r>
            <a:r>
              <a:rPr lang="en-US" altLang="ja-JP" sz="1000" b="1" dirty="0"/>
              <a:t>C</a:t>
            </a:r>
            <a:r>
              <a:rPr lang="ja-JP" altLang="ja-JP" sz="1000" b="1" dirty="0"/>
              <a:t>型慢性肝炎患者治療の最新情報と</a:t>
            </a:r>
            <a:r>
              <a:rPr lang="en-US" altLang="ja-JP" sz="1000" b="1" dirty="0"/>
              <a:t>SVR</a:t>
            </a:r>
            <a:r>
              <a:rPr lang="ja-JP" altLang="ja-JP" sz="1000" b="1" dirty="0"/>
              <a:t>達成後の経過観察の重要性をテーマとしたセミナーを開催させて頂く運びとなりました。</a:t>
            </a:r>
            <a:endParaRPr lang="ja-JP" altLang="ja-JP" sz="1000" dirty="0"/>
          </a:p>
          <a:p>
            <a:r>
              <a:rPr lang="en-US" altLang="ja-JP" sz="1000" b="1" dirty="0"/>
              <a:t> </a:t>
            </a:r>
            <a:r>
              <a:rPr lang="ja-JP" altLang="ja-JP" sz="1000" b="1" dirty="0"/>
              <a:t>　先生方におかれましてはご多忙中のこととは存じますが、万障お繰り合わせのうえご出席賜りますよう何卒宜しくお願い申し上げます。　　　　　　　　　　　　　　　　　　　　　　　　　　</a:t>
            </a:r>
            <a:endParaRPr lang="ja-JP" altLang="ja-JP" sz="1000" dirty="0"/>
          </a:p>
          <a:p>
            <a:r>
              <a:rPr lang="ja-JP" altLang="en-US" sz="1000" b="1" dirty="0" smtClean="0"/>
              <a:t>　　　　　　　　　　　　　　　　　　　　　　　　　　　　　　　　　　　　　　　　　　　　　　　　　　　　　　　　　　　　　　　　　　　</a:t>
            </a:r>
            <a:r>
              <a:rPr lang="en-US" altLang="ja-JP" sz="1000" b="1" dirty="0" smtClean="0"/>
              <a:t>謹 </a:t>
            </a:r>
            <a:r>
              <a:rPr lang="en-US" altLang="ja-JP" sz="1000" b="1" dirty="0"/>
              <a:t>白</a:t>
            </a:r>
            <a:endParaRPr lang="en-US" altLang="ja-JP" sz="1000" b="1" dirty="0">
              <a:latin typeface="+mn-lt"/>
              <a:ea typeface="+mn-ea"/>
            </a:endParaRPr>
          </a:p>
          <a:p>
            <a:pPr algn="just" defTabSz="995690" fontAlgn="auto">
              <a:spcBef>
                <a:spcPts val="0"/>
              </a:spcBef>
              <a:spcAft>
                <a:spcPts val="0"/>
              </a:spcAft>
              <a:defRPr/>
            </a:pPr>
            <a:r>
              <a:rPr lang="en-US" altLang="ja-JP" sz="1200" dirty="0">
                <a:latin typeface="+mn-lt"/>
                <a:ea typeface="+mn-ea"/>
              </a:rPr>
              <a:t>     </a:t>
            </a:r>
            <a:r>
              <a:rPr lang="en-US" altLang="ja-JP" sz="1200" b="1" dirty="0" smtClean="0">
                <a:latin typeface="+mn-lt"/>
                <a:ea typeface="+mn-ea"/>
              </a:rPr>
              <a:t>JA</a:t>
            </a:r>
            <a:r>
              <a:rPr lang="ja-JP" altLang="en-US" sz="1200" b="1" dirty="0" smtClean="0">
                <a:latin typeface="+mn-lt"/>
                <a:ea typeface="+mn-ea"/>
              </a:rPr>
              <a:t>長野厚生連　北信総合病院　院長　洞　和彦</a:t>
            </a:r>
            <a:r>
              <a:rPr lang="en-US" altLang="ja-JP" sz="1200" b="1" dirty="0" smtClean="0">
                <a:latin typeface="+mn-lt"/>
                <a:ea typeface="+mn-ea"/>
              </a:rPr>
              <a:t>                                                                                                                                                             </a:t>
            </a:r>
            <a:r>
              <a:rPr lang="ja-JP" altLang="en-US" sz="1200" dirty="0" smtClean="0">
                <a:latin typeface="+mn-lt"/>
                <a:ea typeface="+mn-ea"/>
              </a:rPr>
              <a:t>　　　　　</a:t>
            </a:r>
            <a:endParaRPr lang="ja-JP" altLang="en-US" sz="1200" dirty="0">
              <a:latin typeface="+mn-ea"/>
              <a:ea typeface="+mn-ea"/>
            </a:endParaRPr>
          </a:p>
        </p:txBody>
      </p:sp>
      <p:grpSp>
        <p:nvGrpSpPr>
          <p:cNvPr id="22" name="Group 17"/>
          <p:cNvGrpSpPr>
            <a:grpSpLocks/>
          </p:cNvGrpSpPr>
          <p:nvPr/>
        </p:nvGrpSpPr>
        <p:grpSpPr bwMode="auto">
          <a:xfrm>
            <a:off x="691455" y="4511101"/>
            <a:ext cx="1488984" cy="244249"/>
            <a:chOff x="40" y="902"/>
            <a:chExt cx="4156" cy="453"/>
          </a:xfrm>
          <a:solidFill>
            <a:srgbClr val="92D050"/>
          </a:solidFill>
        </p:grpSpPr>
        <p:sp>
          <p:nvSpPr>
            <p:cNvPr id="25" name="AutoShape 18"/>
            <p:cNvSpPr>
              <a:spLocks noChangeArrowheads="1"/>
            </p:cNvSpPr>
            <p:nvPr/>
          </p:nvSpPr>
          <p:spPr bwMode="auto">
            <a:xfrm>
              <a:off x="40" y="902"/>
              <a:ext cx="4156" cy="453"/>
            </a:xfrm>
            <a:prstGeom prst="roundRect">
              <a:avLst>
                <a:gd name="adj" fmla="val 50000"/>
              </a:avLst>
            </a:prstGeom>
            <a:grpFill/>
            <a:ln w="9525">
              <a:noFill/>
              <a:round/>
              <a:headEnd/>
              <a:tailEnd/>
            </a:ln>
          </p:spPr>
          <p:txBody>
            <a:bodyPr wrap="none" anchor="ctr"/>
            <a:lstStyle/>
            <a:p>
              <a:endParaRPr lang="ja-JP" altLang="en-US" sz="1400">
                <a:solidFill>
                  <a:srgbClr val="FFFFFF"/>
                </a:solidFill>
                <a:latin typeface="HGP創英ﾌﾟﾚｾﾞﾝｽEB" pitchFamily="18" charset="-128"/>
                <a:ea typeface="HGP創英ﾌﾟﾚｾﾞﾝｽEB" pitchFamily="18" charset="-128"/>
              </a:endParaRPr>
            </a:p>
          </p:txBody>
        </p:sp>
        <p:sp>
          <p:nvSpPr>
            <p:cNvPr id="26" name="AutoShape 19"/>
            <p:cNvSpPr>
              <a:spLocks noChangeArrowheads="1"/>
            </p:cNvSpPr>
            <p:nvPr/>
          </p:nvSpPr>
          <p:spPr bwMode="auto">
            <a:xfrm>
              <a:off x="228" y="969"/>
              <a:ext cx="3783" cy="317"/>
            </a:xfrm>
            <a:prstGeom prst="roundRect">
              <a:avLst>
                <a:gd name="adj" fmla="val 50000"/>
              </a:avLst>
            </a:prstGeom>
            <a:grpFill/>
            <a:ln w="9525">
              <a:noFill/>
              <a:round/>
              <a:headEnd/>
              <a:tailEnd/>
            </a:ln>
          </p:spPr>
          <p:txBody>
            <a:bodyPr wrap="none" anchor="ctr"/>
            <a:lstStyle/>
            <a:p>
              <a:endParaRPr lang="en-US" altLang="ja-JP" dirty="0">
                <a:solidFill>
                  <a:srgbClr val="000000"/>
                </a:solidFill>
                <a:latin typeface="Eras Demi ITC" pitchFamily="34" charset="0"/>
                <a:ea typeface="HGP創英ﾌﾟﾚｾﾞﾝｽEB" pitchFamily="18" charset="-128"/>
              </a:endParaRPr>
            </a:p>
            <a:p>
              <a:r>
                <a:rPr lang="en-US" altLang="ja-JP" sz="1100" dirty="0" smtClean="0">
                  <a:solidFill>
                    <a:srgbClr val="000000"/>
                  </a:solidFill>
                  <a:latin typeface="Eras Demi ITC" pitchFamily="34" charset="0"/>
                  <a:ea typeface="HGP創英ﾌﾟﾚｾﾞﾝｽEB" pitchFamily="18" charset="-128"/>
                </a:rPr>
                <a:t>Opening</a:t>
              </a:r>
              <a:r>
                <a:rPr lang="ja-JP" altLang="en-US" sz="1100" dirty="0" smtClean="0">
                  <a:solidFill>
                    <a:srgbClr val="000000"/>
                  </a:solidFill>
                  <a:latin typeface="Eras Demi ITC" pitchFamily="34" charset="0"/>
                  <a:ea typeface="HGP創英ﾌﾟﾚｾﾞﾝｽEB" pitchFamily="18" charset="-128"/>
                </a:rPr>
                <a:t>　</a:t>
              </a:r>
              <a:r>
                <a:rPr lang="en-US" altLang="ja-JP" sz="1100" dirty="0" smtClean="0">
                  <a:solidFill>
                    <a:srgbClr val="000000"/>
                  </a:solidFill>
                  <a:latin typeface="Eras Demi ITC" pitchFamily="34" charset="0"/>
                  <a:ea typeface="HGP創英ﾌﾟﾚｾﾞﾝｽEB" pitchFamily="18" charset="-128"/>
                </a:rPr>
                <a:t>Remarks</a:t>
              </a:r>
            </a:p>
            <a:p>
              <a:endParaRPr lang="ja-JP" altLang="en-US" dirty="0">
                <a:solidFill>
                  <a:srgbClr val="000000"/>
                </a:solidFill>
                <a:latin typeface="Eras Demi ITC" pitchFamily="34" charset="0"/>
                <a:ea typeface="HGP創英ﾌﾟﾚｾﾞﾝｽEB" pitchFamily="18" charset="-128"/>
              </a:endParaRPr>
            </a:p>
          </p:txBody>
        </p:sp>
      </p:grpSp>
      <p:sp>
        <p:nvSpPr>
          <p:cNvPr id="27" name="正方形/長方形 26"/>
          <p:cNvSpPr/>
          <p:nvPr/>
        </p:nvSpPr>
        <p:spPr>
          <a:xfrm>
            <a:off x="993395" y="4749487"/>
            <a:ext cx="4824536" cy="461665"/>
          </a:xfrm>
          <a:prstGeom prst="rect">
            <a:avLst/>
          </a:prstGeom>
        </p:spPr>
        <p:txBody>
          <a:bodyPr wrap="square">
            <a:spAutoFit/>
          </a:bodyPr>
          <a:lstStyle/>
          <a:p>
            <a:r>
              <a:rPr lang="en-US" altLang="ja-JP" sz="1200" b="1" dirty="0" smtClean="0">
                <a:latin typeface="HGS明朝B" pitchFamily="18" charset="-128"/>
                <a:ea typeface="HGS明朝B" pitchFamily="18" charset="-128"/>
              </a:rPr>
              <a:t>              </a:t>
            </a:r>
            <a:r>
              <a:rPr lang="en-US" altLang="ja-JP" sz="1100" b="1" dirty="0" smtClean="0">
                <a:latin typeface="HGS明朝B" pitchFamily="18" charset="-128"/>
                <a:ea typeface="HGS明朝B" pitchFamily="18" charset="-128"/>
              </a:rPr>
              <a:t>JA</a:t>
            </a:r>
            <a:r>
              <a:rPr lang="ja-JP" altLang="en-US" sz="1100" b="1" dirty="0" smtClean="0">
                <a:latin typeface="HGS明朝B" pitchFamily="18" charset="-128"/>
                <a:ea typeface="HGS明朝B" pitchFamily="18" charset="-128"/>
              </a:rPr>
              <a:t>長野厚生連　北信総合病院</a:t>
            </a:r>
            <a:endParaRPr lang="en-US" altLang="ja-JP" sz="1100" b="1" dirty="0" smtClean="0">
              <a:latin typeface="HGS明朝B" pitchFamily="18" charset="-128"/>
              <a:ea typeface="HGS明朝B" pitchFamily="18" charset="-128"/>
            </a:endParaRPr>
          </a:p>
          <a:p>
            <a:r>
              <a:rPr lang="ja-JP" altLang="en-US" sz="1100" b="1" dirty="0" smtClean="0">
                <a:latin typeface="HGS明朝B" pitchFamily="18" charset="-128"/>
                <a:ea typeface="HGS明朝B" pitchFamily="18" charset="-128"/>
              </a:rPr>
              <a:t>　　                               　　　　       院長　洞 和彦 </a:t>
            </a:r>
            <a:r>
              <a:rPr lang="zh-TW" altLang="en-US" sz="1100" b="1" dirty="0" smtClean="0">
                <a:latin typeface="HGS明朝B" pitchFamily="18" charset="-128"/>
                <a:ea typeface="HGS明朝B" pitchFamily="18" charset="-128"/>
              </a:rPr>
              <a:t>先生</a:t>
            </a:r>
            <a:endParaRPr lang="ja-JP" altLang="en-US" sz="1100" b="1" dirty="0">
              <a:latin typeface="HGS明朝B" pitchFamily="18" charset="-128"/>
              <a:ea typeface="HGS明朝B" pitchFamily="18" charset="-128"/>
            </a:endParaRPr>
          </a:p>
        </p:txBody>
      </p:sp>
      <p:sp>
        <p:nvSpPr>
          <p:cNvPr id="28" name="正方形/長方形 27"/>
          <p:cNvSpPr/>
          <p:nvPr/>
        </p:nvSpPr>
        <p:spPr>
          <a:xfrm>
            <a:off x="1607990" y="5624039"/>
            <a:ext cx="5301208" cy="553998"/>
          </a:xfrm>
          <a:prstGeom prst="rect">
            <a:avLst/>
          </a:prstGeom>
        </p:spPr>
        <p:txBody>
          <a:bodyPr wrap="square">
            <a:spAutoFit/>
          </a:bodyPr>
          <a:lstStyle/>
          <a:p>
            <a:r>
              <a:rPr lang="ja-JP" altLang="en-US" sz="1200" b="1" dirty="0" smtClean="0">
                <a:latin typeface="HGS明朝B" pitchFamily="18" charset="-128"/>
                <a:ea typeface="HGS明朝B" pitchFamily="18" charset="-128"/>
              </a:rPr>
              <a:t> </a:t>
            </a:r>
            <a:r>
              <a:rPr lang="ja-JP" altLang="en-US" sz="1100" b="1" dirty="0" smtClean="0">
                <a:latin typeface="HGS明朝B" pitchFamily="18" charset="-128"/>
                <a:ea typeface="HGS明朝B" pitchFamily="18" charset="-128"/>
              </a:rPr>
              <a:t>独立行政法人国立病院機構　松本医療センター</a:t>
            </a:r>
            <a:endParaRPr lang="en-US" altLang="ja-JP" sz="1100" b="1" dirty="0" smtClean="0">
              <a:latin typeface="HGS明朝B" pitchFamily="18" charset="-128"/>
              <a:ea typeface="HGS明朝B" pitchFamily="18" charset="-128"/>
            </a:endParaRPr>
          </a:p>
          <a:p>
            <a:r>
              <a:rPr lang="ja-JP" altLang="en-US" sz="1100" b="1" dirty="0" smtClean="0">
                <a:latin typeface="HGS明朝B" pitchFamily="18" charset="-128"/>
                <a:ea typeface="HGS明朝B" pitchFamily="18" charset="-128"/>
              </a:rPr>
              <a:t>    松本病院　肝臓内科 診療統括部長  古田 清  先生</a:t>
            </a:r>
            <a:r>
              <a:rPr lang="ja-JP" altLang="en-US" b="1" dirty="0" smtClean="0">
                <a:latin typeface="HGP明朝E" pitchFamily="18" charset="-128"/>
                <a:ea typeface="HGP明朝E" pitchFamily="18" charset="-128"/>
              </a:rPr>
              <a:t>　　　　　　　　</a:t>
            </a:r>
            <a:endParaRPr lang="ja-JP" altLang="en-US" b="1" dirty="0">
              <a:latin typeface="HGP明朝E" pitchFamily="18" charset="-128"/>
              <a:ea typeface="HGP明朝E" pitchFamily="18" charset="-128"/>
            </a:endParaRPr>
          </a:p>
        </p:txBody>
      </p:sp>
      <p:grpSp>
        <p:nvGrpSpPr>
          <p:cNvPr id="29" name="Group 17"/>
          <p:cNvGrpSpPr>
            <a:grpSpLocks/>
          </p:cNvGrpSpPr>
          <p:nvPr/>
        </p:nvGrpSpPr>
        <p:grpSpPr bwMode="auto">
          <a:xfrm>
            <a:off x="691455" y="5280652"/>
            <a:ext cx="951964" cy="254017"/>
            <a:chOff x="40" y="902"/>
            <a:chExt cx="4156" cy="453"/>
          </a:xfrm>
          <a:solidFill>
            <a:srgbClr val="92D050"/>
          </a:solidFill>
        </p:grpSpPr>
        <p:sp>
          <p:nvSpPr>
            <p:cNvPr id="30" name="AutoShape 18"/>
            <p:cNvSpPr>
              <a:spLocks noChangeArrowheads="1"/>
            </p:cNvSpPr>
            <p:nvPr/>
          </p:nvSpPr>
          <p:spPr bwMode="auto">
            <a:xfrm>
              <a:off x="40" y="902"/>
              <a:ext cx="4156" cy="453"/>
            </a:xfrm>
            <a:prstGeom prst="roundRect">
              <a:avLst>
                <a:gd name="adj" fmla="val 50000"/>
              </a:avLst>
            </a:prstGeom>
            <a:grpFill/>
            <a:ln w="9525">
              <a:noFill/>
              <a:round/>
              <a:headEnd/>
              <a:tailEnd/>
            </a:ln>
          </p:spPr>
          <p:txBody>
            <a:bodyPr wrap="none" anchor="ctr"/>
            <a:lstStyle/>
            <a:p>
              <a:endParaRPr lang="ja-JP" altLang="en-US" sz="1400">
                <a:solidFill>
                  <a:srgbClr val="FFFFFF"/>
                </a:solidFill>
                <a:latin typeface="HGP創英ﾌﾟﾚｾﾞﾝｽEB" pitchFamily="18" charset="-128"/>
                <a:ea typeface="HGP創英ﾌﾟﾚｾﾞﾝｽEB" pitchFamily="18" charset="-128"/>
              </a:endParaRPr>
            </a:p>
          </p:txBody>
        </p:sp>
        <p:sp>
          <p:nvSpPr>
            <p:cNvPr id="31" name="AutoShape 19"/>
            <p:cNvSpPr>
              <a:spLocks noChangeArrowheads="1"/>
            </p:cNvSpPr>
            <p:nvPr/>
          </p:nvSpPr>
          <p:spPr bwMode="auto">
            <a:xfrm>
              <a:off x="40" y="966"/>
              <a:ext cx="3783" cy="317"/>
            </a:xfrm>
            <a:prstGeom prst="roundRect">
              <a:avLst>
                <a:gd name="adj" fmla="val 50000"/>
              </a:avLst>
            </a:prstGeom>
            <a:grpFill/>
            <a:ln w="9525">
              <a:noFill/>
              <a:round/>
              <a:headEnd/>
              <a:tailEnd/>
            </a:ln>
          </p:spPr>
          <p:txBody>
            <a:bodyPr wrap="none" anchor="ctr"/>
            <a:lstStyle/>
            <a:p>
              <a:pPr algn="ctr"/>
              <a:r>
                <a:rPr lang="ja-JP" altLang="en-US" sz="1100" dirty="0" smtClean="0">
                  <a:solidFill>
                    <a:srgbClr val="000000"/>
                  </a:solidFill>
                  <a:latin typeface="Eras Demi ITC" pitchFamily="34" charset="0"/>
                  <a:ea typeface="HGP創英ﾌﾟﾚｾﾞﾝｽEB" pitchFamily="18" charset="-128"/>
                </a:rPr>
                <a:t>一般演題</a:t>
              </a:r>
              <a:endParaRPr lang="ja-JP" altLang="en-US" sz="1100" dirty="0">
                <a:solidFill>
                  <a:srgbClr val="000000"/>
                </a:solidFill>
                <a:latin typeface="Eras Demi ITC" pitchFamily="34" charset="0"/>
                <a:ea typeface="HGP創英ﾌﾟﾚｾﾞﾝｽEB" pitchFamily="18" charset="-128"/>
              </a:endParaRPr>
            </a:p>
          </p:txBody>
        </p:sp>
      </p:grpSp>
      <p:sp>
        <p:nvSpPr>
          <p:cNvPr id="32" name="正方形/長方形 31"/>
          <p:cNvSpPr/>
          <p:nvPr/>
        </p:nvSpPr>
        <p:spPr>
          <a:xfrm>
            <a:off x="1595836" y="6208288"/>
            <a:ext cx="5301208" cy="461665"/>
          </a:xfrm>
          <a:prstGeom prst="rect">
            <a:avLst/>
          </a:prstGeom>
        </p:spPr>
        <p:txBody>
          <a:bodyPr wrap="square">
            <a:spAutoFit/>
          </a:bodyPr>
          <a:lstStyle/>
          <a:p>
            <a:r>
              <a:rPr lang="ja-JP" altLang="en-US" sz="1200" b="1" dirty="0" smtClean="0">
                <a:latin typeface="HGS明朝B" pitchFamily="18" charset="-128"/>
                <a:ea typeface="HGS明朝B" pitchFamily="18" charset="-128"/>
              </a:rPr>
              <a:t> </a:t>
            </a:r>
            <a:r>
              <a:rPr lang="ja-JP" altLang="en-US" sz="1100" b="1" dirty="0" smtClean="0">
                <a:latin typeface="HGS明朝B" pitchFamily="18" charset="-128"/>
                <a:ea typeface="HGS明朝B" pitchFamily="18" charset="-128"/>
              </a:rPr>
              <a:t>信州大学医学部　内科学第二教室</a:t>
            </a:r>
            <a:endParaRPr lang="en-US" altLang="zh-TW" sz="1100" b="1" dirty="0" smtClean="0">
              <a:latin typeface="HGS明朝B" pitchFamily="18" charset="-128"/>
              <a:ea typeface="HGS明朝B" pitchFamily="18" charset="-128"/>
            </a:endParaRPr>
          </a:p>
          <a:p>
            <a:r>
              <a:rPr lang="ja-JP" altLang="en-US" sz="1100" b="1" dirty="0" smtClean="0">
                <a:latin typeface="HGS明朝B" pitchFamily="18" charset="-128"/>
                <a:ea typeface="HGS明朝B" pitchFamily="18" charset="-128"/>
              </a:rPr>
              <a:t>　　　　　 　　　                准教授  梅村 武司 </a:t>
            </a:r>
            <a:r>
              <a:rPr lang="zh-TW" altLang="en-US" sz="1100" b="1" dirty="0" smtClean="0">
                <a:latin typeface="HGS明朝B" pitchFamily="18" charset="-128"/>
                <a:ea typeface="HGS明朝B" pitchFamily="18" charset="-128"/>
              </a:rPr>
              <a:t>先生</a:t>
            </a:r>
            <a:endParaRPr lang="ja-JP" altLang="en-US" sz="1100" b="1" dirty="0">
              <a:latin typeface="HGS明朝B" pitchFamily="18" charset="-128"/>
              <a:ea typeface="HGS明朝B" pitchFamily="18" charset="-128"/>
            </a:endParaRPr>
          </a:p>
        </p:txBody>
      </p:sp>
      <p:sp>
        <p:nvSpPr>
          <p:cNvPr id="33" name="角丸四角形 32"/>
          <p:cNvSpPr/>
          <p:nvPr/>
        </p:nvSpPr>
        <p:spPr>
          <a:xfrm>
            <a:off x="1357518" y="5628929"/>
            <a:ext cx="216024" cy="43204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HGP明朝E" pitchFamily="18" charset="-128"/>
                <a:ea typeface="HGP明朝E" pitchFamily="18" charset="-128"/>
              </a:rPr>
              <a:t>座長</a:t>
            </a:r>
            <a:endParaRPr kumimoji="1" lang="ja-JP" altLang="en-US" sz="1200" b="1" dirty="0">
              <a:latin typeface="HGP明朝E" pitchFamily="18" charset="-128"/>
              <a:ea typeface="HGP明朝E" pitchFamily="18" charset="-128"/>
            </a:endParaRPr>
          </a:p>
        </p:txBody>
      </p:sp>
      <p:sp>
        <p:nvSpPr>
          <p:cNvPr id="34" name="角丸四角形 33"/>
          <p:cNvSpPr/>
          <p:nvPr/>
        </p:nvSpPr>
        <p:spPr>
          <a:xfrm>
            <a:off x="1357518" y="6154722"/>
            <a:ext cx="216024" cy="45905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HGP明朝E" pitchFamily="18" charset="-128"/>
                <a:ea typeface="HGP明朝E" pitchFamily="18" charset="-128"/>
              </a:rPr>
              <a:t>演者</a:t>
            </a:r>
            <a:endParaRPr lang="ja-JP" altLang="en-US" sz="1200" b="1" dirty="0">
              <a:latin typeface="HGP明朝E" pitchFamily="18" charset="-128"/>
              <a:ea typeface="HGP明朝E" pitchFamily="18" charset="-128"/>
            </a:endParaRPr>
          </a:p>
        </p:txBody>
      </p:sp>
      <p:grpSp>
        <p:nvGrpSpPr>
          <p:cNvPr id="35" name="Group 17"/>
          <p:cNvGrpSpPr>
            <a:grpSpLocks/>
          </p:cNvGrpSpPr>
          <p:nvPr/>
        </p:nvGrpSpPr>
        <p:grpSpPr bwMode="auto">
          <a:xfrm>
            <a:off x="669256" y="6762225"/>
            <a:ext cx="999547" cy="266574"/>
            <a:chOff x="40" y="902"/>
            <a:chExt cx="4156" cy="453"/>
          </a:xfrm>
          <a:solidFill>
            <a:srgbClr val="92D050"/>
          </a:solidFill>
        </p:grpSpPr>
        <p:sp>
          <p:nvSpPr>
            <p:cNvPr id="36" name="AutoShape 18"/>
            <p:cNvSpPr>
              <a:spLocks noChangeArrowheads="1"/>
            </p:cNvSpPr>
            <p:nvPr/>
          </p:nvSpPr>
          <p:spPr bwMode="auto">
            <a:xfrm>
              <a:off x="40" y="902"/>
              <a:ext cx="4156" cy="453"/>
            </a:xfrm>
            <a:prstGeom prst="roundRect">
              <a:avLst>
                <a:gd name="adj" fmla="val 50000"/>
              </a:avLst>
            </a:prstGeom>
            <a:grpFill/>
            <a:ln w="9525">
              <a:noFill/>
              <a:round/>
              <a:headEnd/>
              <a:tailEnd/>
            </a:ln>
          </p:spPr>
          <p:txBody>
            <a:bodyPr wrap="none" anchor="ctr"/>
            <a:lstStyle/>
            <a:p>
              <a:endParaRPr lang="ja-JP" altLang="en-US" sz="1400">
                <a:solidFill>
                  <a:srgbClr val="FFFFFF"/>
                </a:solidFill>
                <a:latin typeface="HGP創英ﾌﾟﾚｾﾞﾝｽEB" pitchFamily="18" charset="-128"/>
                <a:ea typeface="HGP創英ﾌﾟﾚｾﾞﾝｽEB" pitchFamily="18" charset="-128"/>
              </a:endParaRPr>
            </a:p>
          </p:txBody>
        </p:sp>
        <p:sp>
          <p:nvSpPr>
            <p:cNvPr id="37" name="AutoShape 19"/>
            <p:cNvSpPr>
              <a:spLocks noChangeArrowheads="1"/>
            </p:cNvSpPr>
            <p:nvPr/>
          </p:nvSpPr>
          <p:spPr bwMode="auto">
            <a:xfrm>
              <a:off x="228" y="969"/>
              <a:ext cx="3783" cy="317"/>
            </a:xfrm>
            <a:prstGeom prst="roundRect">
              <a:avLst>
                <a:gd name="adj" fmla="val 50000"/>
              </a:avLst>
            </a:prstGeom>
            <a:grpFill/>
            <a:ln w="9525">
              <a:noFill/>
              <a:round/>
              <a:headEnd/>
              <a:tailEnd/>
            </a:ln>
          </p:spPr>
          <p:txBody>
            <a:bodyPr wrap="none" anchor="ctr"/>
            <a:lstStyle/>
            <a:p>
              <a:r>
                <a:rPr lang="ja-JP" altLang="en-US" sz="1600" dirty="0" smtClean="0">
                  <a:solidFill>
                    <a:srgbClr val="000000"/>
                  </a:solidFill>
                  <a:latin typeface="Eras Demi ITC" pitchFamily="34" charset="0"/>
                  <a:ea typeface="HGP創英ﾌﾟﾚｾﾞﾝｽEB" pitchFamily="18" charset="-128"/>
                </a:rPr>
                <a:t> </a:t>
              </a:r>
              <a:r>
                <a:rPr lang="ja-JP" altLang="en-US" sz="1100" dirty="0" smtClean="0">
                  <a:solidFill>
                    <a:srgbClr val="000000"/>
                  </a:solidFill>
                  <a:latin typeface="Eras Demi ITC" pitchFamily="34" charset="0"/>
                  <a:ea typeface="HGP創英ﾌﾟﾚｾﾞﾝｽEB" pitchFamily="18" charset="-128"/>
                </a:rPr>
                <a:t>特別講演</a:t>
              </a:r>
              <a:endParaRPr lang="ja-JP" altLang="en-US" sz="1100" dirty="0">
                <a:solidFill>
                  <a:srgbClr val="000000"/>
                </a:solidFill>
                <a:latin typeface="Eras Demi ITC" pitchFamily="34" charset="0"/>
                <a:ea typeface="HGP創英ﾌﾟﾚｾﾞﾝｽEB" pitchFamily="18" charset="-128"/>
              </a:endParaRPr>
            </a:p>
          </p:txBody>
        </p:sp>
      </p:grpSp>
      <p:sp>
        <p:nvSpPr>
          <p:cNvPr id="38" name="角丸四角形 37"/>
          <p:cNvSpPr/>
          <p:nvPr/>
        </p:nvSpPr>
        <p:spPr>
          <a:xfrm>
            <a:off x="1357518" y="7114168"/>
            <a:ext cx="216024" cy="43204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HGP明朝E" pitchFamily="18" charset="-128"/>
                <a:ea typeface="HGP明朝E" pitchFamily="18" charset="-128"/>
              </a:rPr>
              <a:t>座長</a:t>
            </a:r>
            <a:endParaRPr kumimoji="1" lang="ja-JP" altLang="en-US" sz="1200" b="1" dirty="0">
              <a:latin typeface="HGP明朝E" pitchFamily="18" charset="-128"/>
              <a:ea typeface="HGP明朝E" pitchFamily="18" charset="-128"/>
            </a:endParaRPr>
          </a:p>
        </p:txBody>
      </p:sp>
      <p:sp>
        <p:nvSpPr>
          <p:cNvPr id="39" name="角丸四角形 38"/>
          <p:cNvSpPr/>
          <p:nvPr/>
        </p:nvSpPr>
        <p:spPr>
          <a:xfrm>
            <a:off x="1357518" y="7654179"/>
            <a:ext cx="216024" cy="459051"/>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latin typeface="HGP明朝E" pitchFamily="18" charset="-128"/>
                <a:ea typeface="HGP明朝E" pitchFamily="18" charset="-128"/>
              </a:rPr>
              <a:t>演者</a:t>
            </a:r>
            <a:endParaRPr lang="ja-JP" altLang="en-US" sz="1200" b="1" dirty="0">
              <a:latin typeface="HGP明朝E" pitchFamily="18" charset="-128"/>
              <a:ea typeface="HGP明朝E" pitchFamily="18" charset="-128"/>
            </a:endParaRPr>
          </a:p>
        </p:txBody>
      </p:sp>
      <p:sp>
        <p:nvSpPr>
          <p:cNvPr id="40" name="正方形/長方形 39"/>
          <p:cNvSpPr/>
          <p:nvPr/>
        </p:nvSpPr>
        <p:spPr>
          <a:xfrm>
            <a:off x="1605336" y="7133490"/>
            <a:ext cx="5301208" cy="461665"/>
          </a:xfrm>
          <a:prstGeom prst="rect">
            <a:avLst/>
          </a:prstGeom>
        </p:spPr>
        <p:txBody>
          <a:bodyPr wrap="square">
            <a:spAutoFit/>
          </a:bodyPr>
          <a:lstStyle/>
          <a:p>
            <a:r>
              <a:rPr lang="ja-JP" altLang="en-US" sz="1200" b="1" dirty="0" smtClean="0">
                <a:latin typeface="HGP明朝B" pitchFamily="18" charset="-128"/>
                <a:ea typeface="HGP明朝B" pitchFamily="18" charset="-128"/>
              </a:rPr>
              <a:t> </a:t>
            </a:r>
            <a:r>
              <a:rPr lang="ja-JP" altLang="en-US" sz="1100" b="1" dirty="0" smtClean="0">
                <a:latin typeface="HGP明朝B" pitchFamily="18" charset="-128"/>
                <a:ea typeface="HGP明朝B" pitchFamily="18" charset="-128"/>
              </a:rPr>
              <a:t>信州大学医学部</a:t>
            </a:r>
            <a:r>
              <a:rPr lang="ja-JP" altLang="en-US" sz="1100" b="1" dirty="0">
                <a:latin typeface="HGP明朝B" pitchFamily="18" charset="-128"/>
                <a:ea typeface="HGP明朝B" pitchFamily="18" charset="-128"/>
              </a:rPr>
              <a:t>　</a:t>
            </a:r>
            <a:r>
              <a:rPr lang="ja-JP" altLang="en-US" sz="1100" b="1" dirty="0" smtClean="0">
                <a:latin typeface="HGP明朝B" pitchFamily="18" charset="-128"/>
                <a:ea typeface="HGP明朝B" pitchFamily="18" charset="-128"/>
              </a:rPr>
              <a:t>内科学第二教室</a:t>
            </a:r>
            <a:endParaRPr lang="en-US" altLang="zh-TW" sz="1100" b="1" dirty="0" smtClean="0">
              <a:latin typeface="HGP明朝B" pitchFamily="18" charset="-128"/>
              <a:ea typeface="HGP明朝B" pitchFamily="18" charset="-128"/>
            </a:endParaRPr>
          </a:p>
          <a:p>
            <a:r>
              <a:rPr lang="ja-JP" altLang="en-US" sz="1100" b="1" dirty="0" smtClean="0">
                <a:latin typeface="HGP明朝B" pitchFamily="18" charset="-128"/>
                <a:ea typeface="HGP明朝B" pitchFamily="18" charset="-128"/>
              </a:rPr>
              <a:t>　　　　　　　     　　　　　               教授　田中 榮司 </a:t>
            </a:r>
            <a:r>
              <a:rPr lang="zh-TW" altLang="en-US" sz="1100" b="1" dirty="0" smtClean="0">
                <a:latin typeface="HGP明朝B" pitchFamily="18" charset="-128"/>
                <a:ea typeface="HGP明朝B" pitchFamily="18" charset="-128"/>
              </a:rPr>
              <a:t>先生</a:t>
            </a:r>
            <a:endParaRPr lang="ja-JP" altLang="en-US" sz="1100" b="1" dirty="0">
              <a:latin typeface="HGP明朝B" pitchFamily="18" charset="-128"/>
              <a:ea typeface="HGP明朝B" pitchFamily="18" charset="-128"/>
            </a:endParaRPr>
          </a:p>
        </p:txBody>
      </p:sp>
      <p:sp>
        <p:nvSpPr>
          <p:cNvPr id="41" name="正方形/長方形 40"/>
          <p:cNvSpPr/>
          <p:nvPr/>
        </p:nvSpPr>
        <p:spPr>
          <a:xfrm>
            <a:off x="1589631" y="7652183"/>
            <a:ext cx="5301208" cy="461665"/>
          </a:xfrm>
          <a:prstGeom prst="rect">
            <a:avLst/>
          </a:prstGeom>
        </p:spPr>
        <p:txBody>
          <a:bodyPr wrap="square">
            <a:spAutoFit/>
          </a:bodyPr>
          <a:lstStyle/>
          <a:p>
            <a:r>
              <a:rPr lang="ja-JP" altLang="en-US" sz="1200" b="1" kern="0" dirty="0">
                <a:latin typeface="HG明朝B" pitchFamily="17" charset="-128"/>
                <a:ea typeface="HG明朝B" pitchFamily="17" charset="-128"/>
              </a:rPr>
              <a:t> </a:t>
            </a:r>
            <a:r>
              <a:rPr lang="ja-JP" altLang="en-US" sz="1100" b="1" kern="0" dirty="0" smtClean="0">
                <a:latin typeface="HG明朝B" pitchFamily="17" charset="-128"/>
                <a:ea typeface="HG明朝B" pitchFamily="17" charset="-128"/>
              </a:rPr>
              <a:t>埼玉医科大学 消化器内科・肝臓内科</a:t>
            </a:r>
            <a:endParaRPr lang="en-US" altLang="ja-JP" sz="1100" b="1" kern="0" dirty="0" smtClean="0">
              <a:latin typeface="HG明朝B" pitchFamily="17" charset="-128"/>
              <a:ea typeface="HG明朝B" pitchFamily="17" charset="-128"/>
            </a:endParaRPr>
          </a:p>
          <a:p>
            <a:r>
              <a:rPr lang="en-US" altLang="ja-JP" sz="1100" b="1" kern="0" dirty="0" smtClean="0">
                <a:latin typeface="HG明朝B" pitchFamily="17" charset="-128"/>
                <a:ea typeface="HG明朝B" pitchFamily="17" charset="-128"/>
              </a:rPr>
              <a:t>             </a:t>
            </a:r>
            <a:r>
              <a:rPr lang="ja-JP" altLang="en-US" sz="1100" b="1" kern="0" dirty="0" smtClean="0">
                <a:latin typeface="HG明朝B" pitchFamily="17" charset="-128"/>
                <a:ea typeface="HG明朝B" pitchFamily="17" charset="-128"/>
              </a:rPr>
              <a:t>　　　          </a:t>
            </a:r>
            <a:r>
              <a:rPr lang="ja-JP" altLang="en-US" sz="1100" b="1" kern="0" dirty="0">
                <a:latin typeface="HG明朝B" pitchFamily="17" charset="-128"/>
                <a:ea typeface="HG明朝B" pitchFamily="17" charset="-128"/>
              </a:rPr>
              <a:t> </a:t>
            </a:r>
            <a:r>
              <a:rPr lang="ja-JP" altLang="en-US" sz="1100" b="1" kern="0" dirty="0" smtClean="0">
                <a:latin typeface="HG明朝B" pitchFamily="17" charset="-128"/>
                <a:ea typeface="HG明朝B" pitchFamily="17" charset="-128"/>
              </a:rPr>
              <a:t>教授</a:t>
            </a:r>
            <a:r>
              <a:rPr lang="ja-JP" altLang="en-US" sz="1200" b="1" kern="0" dirty="0" smtClean="0">
                <a:latin typeface="HG明朝B" pitchFamily="17" charset="-128"/>
                <a:ea typeface="HG明朝B" pitchFamily="17" charset="-128"/>
              </a:rPr>
              <a:t> </a:t>
            </a:r>
            <a:r>
              <a:rPr lang="ja-JP" altLang="en-US" sz="1100" b="1" kern="0" dirty="0" smtClean="0">
                <a:latin typeface="HG明朝B" pitchFamily="17" charset="-128"/>
                <a:ea typeface="HG明朝B" pitchFamily="17" charset="-128"/>
              </a:rPr>
              <a:t>持田 智 先生</a:t>
            </a:r>
            <a:endParaRPr lang="ja-JP" altLang="en-US" sz="1100" b="1" dirty="0">
              <a:latin typeface="HG明朝B" pitchFamily="17" charset="-128"/>
              <a:ea typeface="HG明朝B" pitchFamily="17" charset="-128"/>
            </a:endParaRPr>
          </a:p>
        </p:txBody>
      </p:sp>
      <p:sp>
        <p:nvSpPr>
          <p:cNvPr id="42" name="正方形/長方形 41"/>
          <p:cNvSpPr/>
          <p:nvPr/>
        </p:nvSpPr>
        <p:spPr>
          <a:xfrm>
            <a:off x="1525942" y="5144828"/>
            <a:ext cx="4860540" cy="400110"/>
          </a:xfrm>
          <a:prstGeom prst="rect">
            <a:avLst/>
          </a:prstGeom>
        </p:spPr>
        <p:txBody>
          <a:bodyPr wrap="square">
            <a:spAutoFit/>
          </a:bodyPr>
          <a:lstStyle/>
          <a:p>
            <a:r>
              <a:rPr lang="ja-JP" altLang="en-US" sz="2000" b="1" dirty="0" smtClean="0">
                <a:latin typeface="HGP明朝E" pitchFamily="18" charset="-128"/>
                <a:ea typeface="HGP明朝E" pitchFamily="18" charset="-128"/>
              </a:rPr>
              <a:t>　</a:t>
            </a:r>
            <a:r>
              <a:rPr lang="ja-JP" altLang="en-US" sz="1400" b="1" dirty="0" smtClean="0">
                <a:latin typeface="HGP明朝E" pitchFamily="18" charset="-128"/>
                <a:ea typeface="HGP明朝E" pitchFamily="18" charset="-128"/>
              </a:rPr>
              <a:t>「透析患者におけるダクルインザ・スンベプラの使用経験」</a:t>
            </a:r>
            <a:endParaRPr lang="en-US" altLang="zh-TW" sz="1400" b="1" dirty="0" smtClean="0">
              <a:latin typeface="HGP明朝E" pitchFamily="18" charset="-128"/>
              <a:ea typeface="HGP明朝E" pitchFamily="18" charset="-128"/>
            </a:endParaRPr>
          </a:p>
        </p:txBody>
      </p:sp>
      <p:sp>
        <p:nvSpPr>
          <p:cNvPr id="43" name="正方形/長方形 42"/>
          <p:cNvSpPr/>
          <p:nvPr/>
        </p:nvSpPr>
        <p:spPr>
          <a:xfrm>
            <a:off x="1530292" y="6578885"/>
            <a:ext cx="4860540" cy="646331"/>
          </a:xfrm>
          <a:prstGeom prst="rect">
            <a:avLst/>
          </a:prstGeom>
        </p:spPr>
        <p:txBody>
          <a:bodyPr wrap="square">
            <a:spAutoFit/>
          </a:bodyPr>
          <a:lstStyle/>
          <a:p>
            <a:r>
              <a:rPr lang="ja-JP" altLang="en-US" sz="2000" b="1" dirty="0" smtClean="0">
                <a:latin typeface="HGP明朝E" pitchFamily="18" charset="-128"/>
                <a:ea typeface="HGP明朝E" pitchFamily="18" charset="-128"/>
              </a:rPr>
              <a:t>　</a:t>
            </a:r>
            <a:r>
              <a:rPr lang="ja-JP" altLang="en-US" sz="1600" b="1" dirty="0" smtClean="0">
                <a:latin typeface="HGP明朝E" pitchFamily="18" charset="-128"/>
                <a:ea typeface="HGP明朝E" pitchFamily="18" charset="-128"/>
              </a:rPr>
              <a:t>「</a:t>
            </a:r>
            <a:r>
              <a:rPr lang="ja-JP" altLang="ja-JP" sz="1400" b="1" dirty="0">
                <a:latin typeface="HGP明朝E" panose="02020900000000000000" pitchFamily="18" charset="-128"/>
                <a:ea typeface="HGP明朝E" panose="02020900000000000000" pitchFamily="18" charset="-128"/>
              </a:rPr>
              <a:t>ダクルインザ・スンベプラ併用</a:t>
            </a:r>
            <a:r>
              <a:rPr lang="ja-JP" altLang="ja-JP" sz="1400" b="1" dirty="0" smtClean="0">
                <a:latin typeface="HGP明朝E" panose="02020900000000000000" pitchFamily="18" charset="-128"/>
                <a:ea typeface="HGP明朝E" panose="02020900000000000000" pitchFamily="18" charset="-128"/>
              </a:rPr>
              <a:t>療法</a:t>
            </a:r>
            <a:endParaRPr lang="en-US" altLang="ja-JP" sz="1400" b="1" dirty="0" smtClean="0">
              <a:latin typeface="HGP明朝E" panose="02020900000000000000" pitchFamily="18" charset="-128"/>
              <a:ea typeface="HGP明朝E" panose="02020900000000000000" pitchFamily="18" charset="-128"/>
            </a:endParaRPr>
          </a:p>
          <a:p>
            <a:r>
              <a:rPr lang="en-US" altLang="ja-JP" sz="1400" b="1" dirty="0">
                <a:latin typeface="HGP明朝E" panose="02020900000000000000" pitchFamily="18" charset="-128"/>
                <a:ea typeface="HGP明朝E" panose="02020900000000000000" pitchFamily="18" charset="-128"/>
              </a:rPr>
              <a:t> </a:t>
            </a:r>
            <a:r>
              <a:rPr lang="en-US" altLang="ja-JP" sz="1400" b="1" dirty="0" smtClean="0">
                <a:latin typeface="HGP明朝E" panose="02020900000000000000" pitchFamily="18" charset="-128"/>
                <a:ea typeface="HGP明朝E" panose="02020900000000000000" pitchFamily="18" charset="-128"/>
              </a:rPr>
              <a:t>            </a:t>
            </a:r>
            <a:r>
              <a:rPr lang="ja-JP" altLang="ja-JP" sz="1400" b="1" dirty="0" smtClean="0">
                <a:latin typeface="HGP明朝E" panose="02020900000000000000" pitchFamily="18" charset="-128"/>
                <a:ea typeface="HGP明朝E" panose="02020900000000000000" pitchFamily="18" charset="-128"/>
              </a:rPr>
              <a:t>‐</a:t>
            </a:r>
            <a:r>
              <a:rPr lang="ja-JP" altLang="ja-JP" sz="1400" b="1" dirty="0">
                <a:latin typeface="HGP明朝E" panose="02020900000000000000" pitchFamily="18" charset="-128"/>
                <a:ea typeface="HGP明朝E" panose="02020900000000000000" pitchFamily="18" charset="-128"/>
              </a:rPr>
              <a:t>実臨床から導かれたオセロ仮説と</a:t>
            </a:r>
            <a:r>
              <a:rPr lang="en-US" altLang="ja-JP" sz="1400" b="1" dirty="0">
                <a:latin typeface="HGP明朝E" panose="02020900000000000000" pitchFamily="18" charset="-128"/>
                <a:ea typeface="HGP明朝E" panose="02020900000000000000" pitchFamily="18" charset="-128"/>
              </a:rPr>
              <a:t>2-</a:t>
            </a:r>
            <a:r>
              <a:rPr lang="ja-JP" altLang="ja-JP" sz="1400" b="1" dirty="0">
                <a:latin typeface="HGP明朝E" panose="02020900000000000000" pitchFamily="18" charset="-128"/>
                <a:ea typeface="HGP明朝E" panose="02020900000000000000" pitchFamily="18" charset="-128"/>
              </a:rPr>
              <a:t>ヒット仮説‐</a:t>
            </a:r>
            <a:r>
              <a:rPr lang="ja-JP" altLang="en-US" sz="1600" b="1" dirty="0" smtClean="0">
                <a:latin typeface="HGP明朝E" pitchFamily="18" charset="-128"/>
                <a:ea typeface="HGP明朝E" pitchFamily="18" charset="-128"/>
              </a:rPr>
              <a:t>」</a:t>
            </a:r>
            <a:endParaRPr lang="en-US" altLang="zh-TW" sz="1600" b="1" dirty="0" smtClean="0">
              <a:latin typeface="HGP明朝E" pitchFamily="18" charset="-128"/>
              <a:ea typeface="HGP明朝E" pitchFamily="18" charset="-128"/>
            </a:endParaRPr>
          </a:p>
        </p:txBody>
      </p:sp>
      <p:sp>
        <p:nvSpPr>
          <p:cNvPr id="44" name="テキスト ボックス 43"/>
          <p:cNvSpPr txBox="1"/>
          <p:nvPr/>
        </p:nvSpPr>
        <p:spPr>
          <a:xfrm>
            <a:off x="2348170" y="8407674"/>
            <a:ext cx="2448272" cy="261610"/>
          </a:xfrm>
          <a:prstGeom prst="rect">
            <a:avLst/>
          </a:prstGeom>
          <a:noFill/>
        </p:spPr>
        <p:txBody>
          <a:bodyPr wrap="square" rtlCol="0">
            <a:spAutoFit/>
          </a:bodyPr>
          <a:lstStyle/>
          <a:p>
            <a:pPr marL="342900" lvl="0" indent="-342900">
              <a:spcBef>
                <a:spcPct val="20000"/>
              </a:spcBef>
            </a:pPr>
            <a:r>
              <a:rPr lang="ja-JP" altLang="en-US" sz="1050" dirty="0" smtClean="0">
                <a:latin typeface="HGSｺﾞｼｯｸM" pitchFamily="50" charset="-128"/>
                <a:ea typeface="HGSｺﾞｼｯｸM" pitchFamily="50" charset="-128"/>
              </a:rPr>
              <a:t>後援：長野県透析研究会</a:t>
            </a:r>
            <a:endParaRPr kumimoji="1" lang="ja-JP" altLang="en-US" sz="1050" dirty="0">
              <a:latin typeface="HGSｺﾞｼｯｸE" pitchFamily="50" charset="-128"/>
              <a:ea typeface="HGSｺﾞｼｯｸE" pitchFamily="50" charset="-128"/>
            </a:endParaRPr>
          </a:p>
        </p:txBody>
      </p:sp>
      <p:pic>
        <p:nvPicPr>
          <p:cNvPr id="45" name="Picture 3"/>
          <p:cNvPicPr>
            <a:picLocks noChangeAspect="1" noChangeArrowheads="1"/>
          </p:cNvPicPr>
          <p:nvPr/>
        </p:nvPicPr>
        <p:blipFill>
          <a:blip r:embed="rId5" cstate="print">
            <a:clrChange>
              <a:clrFrom>
                <a:srgbClr val="FFFFFF"/>
              </a:clrFrom>
              <a:clrTo>
                <a:srgbClr val="FFFFFF">
                  <a:alpha val="0"/>
                </a:srgbClr>
              </a:clrTo>
            </a:clrChange>
          </a:blip>
          <a:srcRect l="951" r="82342" b="16364"/>
          <a:stretch>
            <a:fillRect/>
          </a:stretch>
        </p:blipFill>
        <p:spPr bwMode="auto">
          <a:xfrm>
            <a:off x="1789747" y="1468485"/>
            <a:ext cx="269189" cy="283692"/>
          </a:xfrm>
          <a:prstGeom prst="rect">
            <a:avLst/>
          </a:prstGeom>
          <a:noFill/>
          <a:ln w="9525">
            <a:noFill/>
            <a:miter lim="800000"/>
            <a:headEnd/>
            <a:tailEnd/>
          </a:ln>
          <a:effectLst/>
        </p:spPr>
      </p:pic>
      <p:pic>
        <p:nvPicPr>
          <p:cNvPr id="46" name="Picture 4"/>
          <p:cNvPicPr>
            <a:picLocks noChangeAspect="1" noChangeArrowheads="1"/>
          </p:cNvPicPr>
          <p:nvPr/>
        </p:nvPicPr>
        <p:blipFill>
          <a:blip r:embed="rId6" cstate="print">
            <a:clrChange>
              <a:clrFrom>
                <a:srgbClr val="FFFFFF"/>
              </a:clrFrom>
              <a:clrTo>
                <a:srgbClr val="FFFFFF">
                  <a:alpha val="0"/>
                </a:srgbClr>
              </a:clrTo>
            </a:clrChange>
          </a:blip>
          <a:srcRect r="88308" b="5250"/>
          <a:stretch>
            <a:fillRect/>
          </a:stretch>
        </p:blipFill>
        <p:spPr bwMode="auto">
          <a:xfrm>
            <a:off x="1773758" y="1847746"/>
            <a:ext cx="285178" cy="25701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p:txBody>
          <a:bodyPr/>
          <a:lstStyle/>
          <a:p>
            <a:endParaRPr kumimoji="1" lang="ja-JP" altLang="en-US" dirty="0"/>
          </a:p>
        </p:txBody>
      </p:sp>
      <p:pic>
        <p:nvPicPr>
          <p:cNvPr id="1028" name="Picture 4"/>
          <p:cNvPicPr>
            <a:picLocks noChangeAspect="1" noChangeArrowheads="1"/>
          </p:cNvPicPr>
          <p:nvPr/>
        </p:nvPicPr>
        <p:blipFill>
          <a:blip r:embed="rId2" cstate="print"/>
          <a:srcRect l="20950" t="40080" r="12994" b="5897"/>
          <a:stretch>
            <a:fillRect/>
          </a:stretch>
        </p:blipFill>
        <p:spPr bwMode="auto">
          <a:xfrm>
            <a:off x="0" y="5975648"/>
            <a:ext cx="6858000" cy="3168352"/>
          </a:xfrm>
          <a:prstGeom prst="rect">
            <a:avLst/>
          </a:prstGeom>
          <a:noFill/>
          <a:ln w="9525">
            <a:noFill/>
            <a:miter lim="800000"/>
            <a:headEnd/>
            <a:tailEnd/>
          </a:ln>
        </p:spPr>
      </p:pic>
      <p:pic>
        <p:nvPicPr>
          <p:cNvPr id="1027" name="Picture 3"/>
          <p:cNvPicPr>
            <a:picLocks noChangeAspect="1" noChangeArrowheads="1"/>
          </p:cNvPicPr>
          <p:nvPr/>
        </p:nvPicPr>
        <p:blipFill>
          <a:blip r:embed="rId2" cstate="print"/>
          <a:srcRect l="12970" t="2973" r="26258" b="56327"/>
          <a:stretch>
            <a:fillRect/>
          </a:stretch>
        </p:blipFill>
        <p:spPr bwMode="auto">
          <a:xfrm>
            <a:off x="0" y="0"/>
            <a:ext cx="6858000" cy="2771800"/>
          </a:xfrm>
          <a:prstGeom prst="rect">
            <a:avLst/>
          </a:prstGeom>
          <a:noFill/>
          <a:ln w="9525">
            <a:noFill/>
            <a:miter lim="800000"/>
            <a:headEnd/>
            <a:tailEnd/>
          </a:ln>
        </p:spPr>
      </p:pic>
      <p:sp>
        <p:nvSpPr>
          <p:cNvPr id="6" name="コンテンツ プレースホルダ 4"/>
          <p:cNvSpPr txBox="1">
            <a:spLocks/>
          </p:cNvSpPr>
          <p:nvPr/>
        </p:nvSpPr>
        <p:spPr>
          <a:xfrm>
            <a:off x="548680" y="1475656"/>
            <a:ext cx="6309320" cy="1368152"/>
          </a:xfrm>
          <a:prstGeom prst="rect">
            <a:avLst/>
          </a:prstGeom>
        </p:spPr>
        <p:txBody>
          <a:bodyPr vert="horz" lIns="91440" tIns="45720" rIns="91440" bIns="45720" rtlCol="0">
            <a:normAutofit/>
          </a:bodyPr>
          <a:lstStyle/>
          <a:p>
            <a:r>
              <a:rPr lang="ja-JP" altLang="en-US" sz="2000" dirty="0" smtClean="0">
                <a:solidFill>
                  <a:schemeClr val="accent3">
                    <a:lumMod val="75000"/>
                  </a:schemeClr>
                </a:solidFill>
                <a:latin typeface="HGSｺﾞｼｯｸM" pitchFamily="50" charset="-128"/>
                <a:ea typeface="HGSｺﾞｼｯｸM" pitchFamily="50" charset="-128"/>
              </a:rPr>
              <a:t>会場</a:t>
            </a:r>
            <a:r>
              <a:rPr lang="ja-JP" altLang="en-US" sz="2400" dirty="0" smtClean="0">
                <a:latin typeface="HGSｺﾞｼｯｸM" pitchFamily="50" charset="-128"/>
                <a:ea typeface="HGSｺﾞｼｯｸM" pitchFamily="50" charset="-128"/>
              </a:rPr>
              <a:t>：</a:t>
            </a:r>
            <a:r>
              <a:rPr lang="ja-JP" altLang="en-US" sz="2400" b="1" dirty="0" smtClean="0">
                <a:latin typeface="HGP明朝E" pitchFamily="18" charset="-128"/>
                <a:ea typeface="HGP明朝E" pitchFamily="18" charset="-128"/>
              </a:rPr>
              <a:t>ホテルブエナビスタ　</a:t>
            </a:r>
            <a:r>
              <a:rPr lang="en-US" altLang="ja-JP" sz="2400" b="1" dirty="0" smtClean="0">
                <a:latin typeface="HGP明朝E" pitchFamily="18" charset="-128"/>
                <a:ea typeface="HGP明朝E" pitchFamily="18" charset="-128"/>
              </a:rPr>
              <a:t>1F</a:t>
            </a:r>
            <a:r>
              <a:rPr lang="ja-JP" altLang="en-US" sz="2400" b="1" dirty="0" smtClean="0">
                <a:latin typeface="HGP明朝E" pitchFamily="18" charset="-128"/>
                <a:ea typeface="HGP明朝E" pitchFamily="18" charset="-128"/>
              </a:rPr>
              <a:t>　「フローレス」</a:t>
            </a:r>
            <a:endParaRPr lang="en-US" altLang="ja-JP" sz="2400" b="1" dirty="0" smtClean="0">
              <a:latin typeface="HGP明朝E" pitchFamily="18" charset="-128"/>
              <a:ea typeface="HGP明朝E" pitchFamily="18" charset="-128"/>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1" lang="ja-JP" altLang="en-US" sz="32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23" name="Picture 3"/>
          <p:cNvPicPr>
            <a:picLocks noChangeAspect="1" noChangeArrowheads="1"/>
          </p:cNvPicPr>
          <p:nvPr/>
        </p:nvPicPr>
        <p:blipFill>
          <a:blip r:embed="rId3" cstate="print">
            <a:clrChange>
              <a:clrFrom>
                <a:srgbClr val="FFFFFF"/>
              </a:clrFrom>
              <a:clrTo>
                <a:srgbClr val="FFFFFF">
                  <a:alpha val="0"/>
                </a:srgbClr>
              </a:clrTo>
            </a:clrChange>
          </a:blip>
          <a:srcRect l="951" r="82342" b="16364"/>
          <a:stretch>
            <a:fillRect/>
          </a:stretch>
        </p:blipFill>
        <p:spPr bwMode="auto">
          <a:xfrm>
            <a:off x="116632" y="1475656"/>
            <a:ext cx="474606" cy="500176"/>
          </a:xfrm>
          <a:prstGeom prst="rect">
            <a:avLst/>
          </a:prstGeom>
          <a:noFill/>
          <a:ln w="9525">
            <a:noFill/>
            <a:miter lim="800000"/>
            <a:headEnd/>
            <a:tailEnd/>
          </a:ln>
          <a:effectLst/>
        </p:spPr>
      </p:pic>
      <p:sp>
        <p:nvSpPr>
          <p:cNvPr id="10" name="正方形/長方形 9"/>
          <p:cNvSpPr/>
          <p:nvPr/>
        </p:nvSpPr>
        <p:spPr>
          <a:xfrm>
            <a:off x="0" y="683568"/>
            <a:ext cx="6858000" cy="523220"/>
          </a:xfrm>
          <a:prstGeom prst="rect">
            <a:avLst/>
          </a:prstGeom>
        </p:spPr>
        <p:txBody>
          <a:bodyPr wrap="square">
            <a:spAutoFit/>
          </a:bodyPr>
          <a:lstStyle/>
          <a:p>
            <a:pPr algn="ctr"/>
            <a:r>
              <a:rPr lang="ja-JP" altLang="en-US" sz="2800" b="1" dirty="0" smtClean="0">
                <a:effectLst>
                  <a:outerShdw blurRad="38100" dist="38100" dir="2700000" algn="tl">
                    <a:srgbClr val="000000">
                      <a:alpha val="43137"/>
                    </a:srgbClr>
                  </a:outerShdw>
                </a:effectLst>
                <a:latin typeface="HGP明朝E" pitchFamily="18" charset="-128"/>
                <a:ea typeface="HGP明朝E" pitchFamily="18" charset="-128"/>
              </a:rPr>
              <a:t>会場までのアクセス</a:t>
            </a:r>
            <a:endParaRPr lang="ja-JP" altLang="en-US" sz="2800" b="1" dirty="0">
              <a:effectLst>
                <a:outerShdw blurRad="38100" dist="38100" dir="2700000" algn="tl">
                  <a:srgbClr val="000000">
                    <a:alpha val="43137"/>
                  </a:srgbClr>
                </a:outerShdw>
              </a:effectLst>
              <a:latin typeface="HGP明朝E" pitchFamily="18" charset="-128"/>
              <a:ea typeface="HGP明朝E" pitchFamily="18" charset="-128"/>
            </a:endParaRPr>
          </a:p>
        </p:txBody>
      </p:sp>
      <p:pic>
        <p:nvPicPr>
          <p:cNvPr id="12" name="Picture 2"/>
          <p:cNvPicPr>
            <a:picLocks noChangeAspect="1" noChangeArrowheads="1"/>
          </p:cNvPicPr>
          <p:nvPr/>
        </p:nvPicPr>
        <p:blipFill>
          <a:blip r:embed="rId4" cstate="print"/>
          <a:srcRect/>
          <a:stretch>
            <a:fillRect/>
          </a:stretch>
        </p:blipFill>
        <p:spPr bwMode="auto">
          <a:xfrm>
            <a:off x="620688" y="2195736"/>
            <a:ext cx="5706253" cy="6480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534</TotalTime>
  <Words>73</Words>
  <Application>Microsoft Office PowerPoint</Application>
  <PresentationFormat>画面に合わせる (4:3)</PresentationFormat>
  <Paragraphs>40</Paragraphs>
  <Slides>2</Slides>
  <Notes>1</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2</vt:i4>
      </vt:variant>
    </vt:vector>
  </HeadingPairs>
  <TitlesOfParts>
    <vt:vector size="16" baseType="lpstr">
      <vt:lpstr>HGPｺﾞｼｯｸE</vt:lpstr>
      <vt:lpstr>HGP創英ﾌﾟﾚｾﾞﾝｽEB</vt:lpstr>
      <vt:lpstr>HGP明朝B</vt:lpstr>
      <vt:lpstr>HGP明朝E</vt:lpstr>
      <vt:lpstr>HGSｺﾞｼｯｸE</vt:lpstr>
      <vt:lpstr>HGSｺﾞｼｯｸM</vt:lpstr>
      <vt:lpstr>HGS明朝B</vt:lpstr>
      <vt:lpstr>HG明朝B</vt:lpstr>
      <vt:lpstr>ＭＳ Ｐゴシック</vt:lpstr>
      <vt:lpstr>Arial</vt:lpstr>
      <vt:lpstr>Arial Black</vt:lpstr>
      <vt:lpstr>Calibri</vt:lpstr>
      <vt:lpstr>Eras Demi ITC</vt:lpstr>
      <vt:lpstr>Office テーマ</vt:lpstr>
      <vt:lpstr>The 2nd Direct Acting Antivirals Expert Seminar - 透析患者を対象とした新たなHCV感染治療-</vt:lpstr>
      <vt:lpstr>PowerPoint プレゼンテーション</vt:lpstr>
    </vt:vector>
  </TitlesOfParts>
  <Company>Bristol-Myers Squibb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消化器肝疾患セミナー</dc:title>
  <dc:creator>BMS</dc:creator>
  <cp:lastModifiedBy>jinnai</cp:lastModifiedBy>
  <cp:revision>41</cp:revision>
  <cp:lastPrinted>2015-10-23T02:21:54Z</cp:lastPrinted>
  <dcterms:created xsi:type="dcterms:W3CDTF">2014-09-01T11:39:51Z</dcterms:created>
  <dcterms:modified xsi:type="dcterms:W3CDTF">2015-10-26T05:33:37Z</dcterms:modified>
</cp:coreProperties>
</file>