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</p:sldIdLst>
  <p:sldSz cx="12192000" cy="16256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meyama,Ayako 亀山綾子(営業業務部推進G)" initials="K亀" lastIdx="1" clrIdx="0">
    <p:extLst>
      <p:ext uri="{19B8F6BF-5375-455C-9EA6-DF929625EA0E}">
        <p15:presenceInfo xmlns:p15="http://schemas.microsoft.com/office/powerpoint/2012/main" userId="S-1-5-21-73586283-1757981266-1417001333-9608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5" autoAdjust="0"/>
    <p:restoredTop sz="94660"/>
  </p:normalViewPr>
  <p:slideViewPr>
    <p:cSldViewPr snapToGrid="0">
      <p:cViewPr varScale="1">
        <p:scale>
          <a:sx n="26" d="100"/>
          <a:sy n="26" d="100"/>
        </p:scale>
        <p:origin x="21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2660416"/>
            <a:ext cx="9144000" cy="565949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093D-6D56-4367-ACC0-6905B1285572}" type="datetimeFigureOut">
              <a:rPr kumimoji="1" lang="ja-JP" altLang="en-US" smtClean="0"/>
              <a:t>2020/2/3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0FCC-27FA-4B53-A610-706FFA0F06E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70384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093D-6D56-4367-ACC0-6905B1285572}" type="datetimeFigureOut">
              <a:rPr kumimoji="1" lang="ja-JP" altLang="en-US" smtClean="0"/>
              <a:t>2020/2/3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0FCC-27FA-4B53-A610-706FFA0F06E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1000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865481"/>
            <a:ext cx="2628900" cy="13776209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865481"/>
            <a:ext cx="7734300" cy="1377620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093D-6D56-4367-ACC0-6905B1285572}" type="datetimeFigureOut">
              <a:rPr kumimoji="1" lang="ja-JP" altLang="en-US" smtClean="0"/>
              <a:t>2020/2/3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0FCC-27FA-4B53-A610-706FFA0F06E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92920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093D-6D56-4367-ACC0-6905B1285572}" type="datetimeFigureOut">
              <a:rPr kumimoji="1" lang="ja-JP" altLang="en-US" smtClean="0"/>
              <a:t>2020/2/3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0FCC-27FA-4B53-A610-706FFA0F06E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40701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4052714"/>
            <a:ext cx="10515600" cy="676204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10878728"/>
            <a:ext cx="10515600" cy="35559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093D-6D56-4367-ACC0-6905B1285572}" type="datetimeFigureOut">
              <a:rPr kumimoji="1" lang="ja-JP" altLang="en-US" smtClean="0"/>
              <a:t>2020/2/3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0FCC-27FA-4B53-A610-706FFA0F06E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43121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093D-6D56-4367-ACC0-6905B1285572}" type="datetimeFigureOut">
              <a:rPr kumimoji="1" lang="ja-JP" altLang="en-US" smtClean="0"/>
              <a:t>2020/2/3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0FCC-27FA-4B53-A610-706FFA0F06E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72778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865483"/>
            <a:ext cx="10515600" cy="314207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3984979"/>
            <a:ext cx="5183188" cy="19529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5937956"/>
            <a:ext cx="5183188" cy="87338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093D-6D56-4367-ACC0-6905B1285572}" type="datetimeFigureOut">
              <a:rPr kumimoji="1" lang="ja-JP" altLang="en-US" smtClean="0"/>
              <a:t>2020/2/3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0FCC-27FA-4B53-A610-706FFA0F06E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85200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093D-6D56-4367-ACC0-6905B1285572}" type="datetimeFigureOut">
              <a:rPr kumimoji="1" lang="ja-JP" altLang="en-US" smtClean="0"/>
              <a:t>2020/2/3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0FCC-27FA-4B53-A610-706FFA0F06E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66051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093D-6D56-4367-ACC0-6905B1285572}" type="datetimeFigureOut">
              <a:rPr kumimoji="1" lang="ja-JP" altLang="en-US" smtClean="0"/>
              <a:t>2020/2/3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0FCC-27FA-4B53-A610-706FFA0F06E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4241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9" y="1083733"/>
            <a:ext cx="3932237" cy="379306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2340564"/>
            <a:ext cx="6172200" cy="1155229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9" y="4876800"/>
            <a:ext cx="3932237" cy="90348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093D-6D56-4367-ACC0-6905B1285572}" type="datetimeFigureOut">
              <a:rPr kumimoji="1" lang="ja-JP" altLang="en-US" smtClean="0"/>
              <a:t>2020/2/3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0FCC-27FA-4B53-A610-706FFA0F06E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89769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9" y="1083733"/>
            <a:ext cx="3932237" cy="379306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2340564"/>
            <a:ext cx="6172200" cy="115522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9" y="4876800"/>
            <a:ext cx="3932237" cy="90348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E093D-6D56-4367-ACC0-6905B1285572}" type="datetimeFigureOut">
              <a:rPr kumimoji="1" lang="ja-JP" altLang="en-US" smtClean="0"/>
              <a:t>2020/2/3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0FCC-27FA-4B53-A610-706FFA0F06E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2426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865483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15066905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E093D-6D56-4367-ACC0-6905B1285572}" type="datetimeFigureOut">
              <a:rPr kumimoji="1" lang="ja-JP" altLang="en-US" smtClean="0"/>
              <a:t>2020/2/3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15066905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15066905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50FCC-27FA-4B53-A610-706FFA0F06E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77938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正方形/長方形 25"/>
          <p:cNvSpPr/>
          <p:nvPr/>
        </p:nvSpPr>
        <p:spPr>
          <a:xfrm>
            <a:off x="-2809" y="4303707"/>
            <a:ext cx="12194809" cy="1065146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76550" y="2039092"/>
            <a:ext cx="9046814" cy="2054409"/>
          </a:xfrm>
          <a:prstGeom prst="rect">
            <a:avLst/>
          </a:prstGeom>
          <a:noFill/>
          <a:ln w="254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en-US" altLang="ja-JP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日時：令和</a:t>
            </a:r>
            <a:r>
              <a:rPr lang="en-US" altLang="ja-JP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 </a:t>
            </a:r>
            <a:r>
              <a:rPr kumimoji="1" lang="en-US" altLang="ja-JP" sz="24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 </a:t>
            </a:r>
            <a:r>
              <a:rPr lang="en-US" altLang="ja-JP" sz="2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</a:t>
            </a:r>
            <a:r>
              <a:rPr kumimoji="1" lang="ja-JP" altLang="en-US" sz="24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en-US" altLang="ja-JP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13:</a:t>
            </a:r>
            <a:r>
              <a:rPr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16:30</a:t>
            </a:r>
          </a:p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12:30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より受付開始）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2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2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　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場所：信州大学医学部附属病院</a:t>
            </a:r>
            <a:endParaRPr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　　外来棟</a:t>
            </a:r>
            <a:r>
              <a:rPr lang="en-US" altLang="ja-JP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階　大会議室</a:t>
            </a:r>
          </a:p>
          <a:p>
            <a:endParaRPr kumimoji="1"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94129" y="15088521"/>
            <a:ext cx="111370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＜共催＞信州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大学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医学部附属病院　松本市地域包括医療協議会</a:t>
            </a:r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バクスター株式会社　</a:t>
            </a:r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中日本メディカルリンク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株式会社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中外製薬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株式会社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＜後援＞松本市医師会　松本市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NPO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法人日本腎臓病協会</a:t>
            </a:r>
            <a:endParaRPr kumimoji="1" lang="ja-JP" altLang="en-US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4711" y="24684"/>
            <a:ext cx="108586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慢性腎臓病 市民公開</a:t>
            </a:r>
            <a:r>
              <a:rPr lang="ja-JP" altLang="en-US" sz="7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講座</a:t>
            </a:r>
            <a:endParaRPr kumimoji="1" lang="ja-JP" altLang="en-US" sz="7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06956" y="1113417"/>
            <a:ext cx="9297714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kumimoji="1" lang="ja-JP" altLang="en-US" sz="4000" b="1" dirty="0" smtClean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～あなたの腎臓は大丈夫ですか！？～</a:t>
            </a:r>
            <a:endParaRPr kumimoji="1" lang="ja-JP" altLang="en-US" sz="4000" b="1" dirty="0">
              <a:ln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650015" y="3338763"/>
            <a:ext cx="3025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住所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松本市旭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3-1-1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642" y="1113417"/>
            <a:ext cx="927304" cy="772270"/>
          </a:xfrm>
          <a:prstGeom prst="rect">
            <a:avLst/>
          </a:prstGeom>
        </p:spPr>
      </p:pic>
      <p:sp>
        <p:nvSpPr>
          <p:cNvPr id="25" name="テキスト ボックス 24"/>
          <p:cNvSpPr txBox="1"/>
          <p:nvPr/>
        </p:nvSpPr>
        <p:spPr>
          <a:xfrm>
            <a:off x="1107787" y="14297084"/>
            <a:ext cx="103524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お問い合わせ：</a:t>
            </a:r>
            <a:r>
              <a:rPr kumimoji="0" lang="ja-JP" altLang="en-US" sz="1600" kern="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信州</a:t>
            </a:r>
            <a:r>
              <a:rPr kumimoji="0" lang="ja-JP" altLang="en-US" sz="1600" kern="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大学医学部附属病院　血液浄化</a:t>
            </a:r>
            <a:r>
              <a:rPr kumimoji="0" lang="ja-JP" altLang="en-US" sz="1600" kern="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療法部</a:t>
            </a:r>
            <a:r>
              <a:rPr kumimoji="0" lang="ja-JP" altLang="en-US" sz="1600" kern="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0" lang="ja-JP" altLang="en-US" sz="1600" kern="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事務</a:t>
            </a:r>
            <a:r>
              <a:rPr kumimoji="0" lang="ja-JP" altLang="en-US" sz="1600" kern="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担当</a:t>
            </a:r>
            <a:r>
              <a:rPr kumimoji="0" lang="ja-JP" altLang="en-US" sz="1600" kern="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唐木田（からきだ）</a:t>
            </a:r>
            <a:endParaRPr kumimoji="0" lang="ja-JP" altLang="en-US" sz="1600" kern="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>
              <a:defRPr/>
            </a:pP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受付時間帯：土・日・祝を除く</a:t>
            </a:r>
            <a:r>
              <a:rPr kumimoji="0" lang="ja-JP" altLang="en-US" sz="1600" kern="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0" lang="en-US" altLang="ja-JP" sz="1600" kern="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kumimoji="0" lang="en-US" altLang="ja-JP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:00</a:t>
            </a: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kumimoji="0" lang="en-US" altLang="ja-JP" sz="1600" kern="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</a:t>
            </a:r>
            <a:r>
              <a:rPr kumimoji="0" lang="en-US" altLang="ja-JP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:00</a:t>
            </a: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0" lang="en-US" altLang="ja-JP" sz="1600" kern="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kumimoji="0" lang="ja-JP" altLang="en-US" sz="1600" kern="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kumimoji="0" lang="en-US" altLang="ja-JP" sz="1600" kern="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0263-37-2823</a:t>
            </a:r>
            <a:r>
              <a:rPr kumimoji="0" lang="ja-JP" altLang="en-US" sz="1600" kern="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0" lang="en-US" altLang="ja-JP" sz="1600" kern="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kumimoji="0" lang="ja-JP" altLang="en-US" sz="1600" kern="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kumimoji="0" lang="en-US" altLang="ja-JP" sz="1600" kern="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0263-37-3020</a:t>
            </a:r>
            <a:endParaRPr kumimoji="0" lang="en-US" altLang="ja-JP" sz="1600" kern="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円/楕円 21"/>
          <p:cNvSpPr/>
          <p:nvPr/>
        </p:nvSpPr>
        <p:spPr>
          <a:xfrm>
            <a:off x="424791" y="1858239"/>
            <a:ext cx="1937385" cy="1953091"/>
          </a:xfrm>
          <a:prstGeom prst="ellipse">
            <a:avLst/>
          </a:prstGeom>
          <a:solidFill>
            <a:srgbClr val="3366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 rot="21075521">
            <a:off x="376430" y="2088302"/>
            <a:ext cx="19721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入場無料</a:t>
            </a:r>
            <a:endParaRPr kumimoji="0" lang="en-US" altLang="ja-JP" sz="32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u="sng" kern="0" dirty="0" smtClean="0">
                <a:solidFill>
                  <a:schemeClr val="accent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事前申し込み</a:t>
            </a:r>
            <a:endParaRPr kumimoji="0" lang="en-US" altLang="ja-JP" sz="2000" b="1" u="sng" kern="0" dirty="0" smtClean="0">
              <a:solidFill>
                <a:schemeClr val="accent4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u="sng" kern="0" dirty="0" smtClean="0">
                <a:solidFill>
                  <a:schemeClr val="accent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不要</a:t>
            </a:r>
            <a:endParaRPr kumimoji="0" lang="en-US" altLang="ja-JP" sz="2400" b="1" i="0" u="sng" strike="noStrike" kern="0" cap="none" spc="0" normalizeH="0" baseline="0" noProof="0" dirty="0" smtClean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10785" y="4556152"/>
            <a:ext cx="11370430" cy="96075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40798" y="4780220"/>
            <a:ext cx="10843678" cy="9144000"/>
          </a:xfrm>
          <a:prstGeom prst="rect">
            <a:avLst/>
          </a:prstGeom>
          <a:ln w="25400">
            <a:noFill/>
            <a:beve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13:00</a:t>
            </a:r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kumimoji="1" lang="en-US" altLang="ja-JP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13:05</a:t>
            </a:r>
            <a:r>
              <a:rPr kumimoji="1"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＜</a:t>
            </a: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開会の挨拶</a:t>
            </a:r>
            <a:r>
              <a:rPr kumimoji="1"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＞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2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r"/>
            <a:r>
              <a:rPr lang="ja-JP" altLang="en-US" sz="24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松本市</a:t>
            </a:r>
            <a:r>
              <a:rPr lang="ja-JP" altLang="en-US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地域包括医療協議会　会長（松本市医師会　会長）　</a:t>
            </a:r>
            <a:r>
              <a:rPr lang="ja-JP" altLang="en-US" sz="24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杉山　敦</a:t>
            </a: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先生</a:t>
            </a:r>
            <a:r>
              <a:rPr lang="ja-JP" altLang="en-US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en-US" altLang="ja-JP" sz="2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13:05</a:t>
            </a:r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13:15</a:t>
            </a: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＜慢性腎臓病　市民公開講座開催にあたって＞</a:t>
            </a:r>
            <a:endParaRPr kumimoji="1" lang="en-US" altLang="ja-JP" sz="2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r"/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信州大学医学部附属病院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腎臓内科科長・診療教授　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上條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祐司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先生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13:15</a:t>
            </a:r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13:45</a:t>
            </a: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＜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腎臓</a:t>
            </a: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の働きと慢性腎臓病の症状・原因・検査値について＞</a:t>
            </a:r>
            <a:endParaRPr lang="en-US" altLang="ja-JP" sz="2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r"/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信州大学医学部附属病院</a:t>
            </a:r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医師　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橋本</a:t>
            </a:r>
            <a:r>
              <a:rPr lang="ja-JP" altLang="en-US" sz="24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幸始</a:t>
            </a:r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先生</a:t>
            </a:r>
            <a:endParaRPr kumimoji="1"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r"/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～休憩（</a:t>
            </a:r>
            <a:r>
              <a:rPr kumimoji="1" lang="en-US" altLang="ja-JP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分）～</a:t>
            </a:r>
            <a:endParaRPr kumimoji="1"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13:55</a:t>
            </a:r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kumimoji="1" lang="en-US" altLang="ja-JP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14:15</a:t>
            </a:r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</a:t>
            </a: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慢性腎臓病における自己管理について</a:t>
            </a:r>
            <a:r>
              <a:rPr kumimoji="1"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＞</a:t>
            </a:r>
            <a:endParaRPr kumimoji="1" lang="en-US" altLang="ja-JP" sz="2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r"/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</a:t>
            </a:r>
            <a:r>
              <a:rPr lang="zh-CN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信州</a:t>
            </a:r>
            <a:r>
              <a:rPr lang="zh-CN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大学医学部附属</a:t>
            </a:r>
            <a:r>
              <a:rPr lang="zh-CN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病院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看護師　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小林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明日香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先生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14:15</a:t>
            </a:r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14:45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＜慢性腎臓病の食事療法について＞</a:t>
            </a:r>
            <a:endParaRPr lang="en-US" altLang="ja-JP" sz="2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r"/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 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信州大学医学部附属病院</a:t>
            </a:r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管理栄養士　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遠藤　美弥子</a:t>
            </a:r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先生</a:t>
            </a:r>
            <a:endParaRPr kumimoji="1"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r"/>
            <a:endParaRPr lang="en-US" altLang="ja-JP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r"/>
            <a:endParaRPr lang="en-US" altLang="ja-JP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～休憩（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分）～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r"/>
            <a:endParaRPr lang="en-US" altLang="ja-JP" sz="5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14:55</a:t>
            </a:r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kumimoji="1" lang="en-US" altLang="ja-JP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15:15</a:t>
            </a:r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＜慢性腎臓病</a:t>
            </a: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に必要な薬の知識について</a:t>
            </a:r>
            <a:r>
              <a:rPr kumimoji="1"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＞</a:t>
            </a:r>
            <a:endParaRPr kumimoji="1" lang="en-US" altLang="ja-JP" sz="2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r"/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信州大学医学部附属病院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薬剤師　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岩間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創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先生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r"/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15:15</a:t>
            </a:r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15:45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＜透析導入例の提示と腎代替療法について＞</a:t>
            </a:r>
            <a:endParaRPr lang="en-US" altLang="ja-JP" sz="2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r"/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信州大学医学部附属病院</a:t>
            </a:r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医師　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岩渕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良平</a:t>
            </a:r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先生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r"/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～休憩（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分）～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r"/>
            <a:endParaRPr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15:55</a:t>
            </a:r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16:30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＜質問コーナー＞</a:t>
            </a:r>
            <a:endParaRPr lang="en-US" altLang="ja-JP" sz="2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信州</a:t>
            </a: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大学</a:t>
            </a:r>
            <a:r>
              <a:rPr lang="ja-JP" altLang="en-US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病院</a:t>
            </a: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医師・スタッフがあなたの質問にお答えします</a:t>
            </a:r>
            <a:r>
              <a:rPr lang="ja-JP" altLang="en-US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！</a:t>
            </a:r>
            <a:endParaRPr lang="en-US" altLang="ja-JP" sz="2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3038" y="3825313"/>
            <a:ext cx="2803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どなた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でもご参加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いただけます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257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8008"/>
            <a:ext cx="12191999" cy="1624799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98670" y="568000"/>
            <a:ext cx="10991850" cy="15120000"/>
          </a:xfrm>
          <a:prstGeom prst="rect">
            <a:avLst/>
          </a:prstGeom>
          <a:ln w="25400">
            <a:beve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会場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のご案内</a:t>
            </a:r>
            <a:r>
              <a:rPr kumimoji="1" lang="en-US" altLang="ja-JP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信州大学医学部附属病院</a:t>
            </a:r>
            <a:endParaRPr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26" name="Picture 2" descr="https://wwwhp.md.shinshu-u.ac.jp/common/images/access/img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8854" y="1122596"/>
            <a:ext cx="8594292" cy="1031314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図 5"/>
          <p:cNvPicPr>
            <a:picLocks noChangeAspect="1"/>
          </p:cNvPicPr>
          <p:nvPr/>
        </p:nvPicPr>
        <p:blipFill rotWithShape="1">
          <a:blip r:embed="rId3"/>
          <a:srcRect l="17080" t="69697" r="29790" b="5228"/>
          <a:stretch/>
        </p:blipFill>
        <p:spPr>
          <a:xfrm>
            <a:off x="2911569" y="11685542"/>
            <a:ext cx="6368863" cy="3312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テキスト ボックス 3"/>
          <p:cNvSpPr txBox="1"/>
          <p:nvPr/>
        </p:nvSpPr>
        <p:spPr>
          <a:xfrm>
            <a:off x="2007791" y="15178214"/>
            <a:ext cx="81764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＊駐車券</a:t>
            </a: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は無料処理を</a:t>
            </a:r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させて</a:t>
            </a: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頂</a:t>
            </a:r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きますので受付</a:t>
            </a: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にてご提示</a:t>
            </a:r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ください</a:t>
            </a:r>
            <a:endParaRPr lang="ja-JP" altLang="en-US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136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467</TotalTime>
  <Words>58</Words>
  <Application>Microsoft Office PowerPoint</Application>
  <PresentationFormat>ユーザー設定</PresentationFormat>
  <Paragraphs>65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HG丸ｺﾞｼｯｸM-PRO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狐塚智成(ＰＵ甲信越営業部長野新薬一室)</dc:creator>
  <cp:lastModifiedBy>Kitsunezuka,Tomonari 狐塚智成(関東北甲信越-長野山梨-長野2)</cp:lastModifiedBy>
  <cp:revision>132</cp:revision>
  <cp:lastPrinted>2020-02-03T03:15:48Z</cp:lastPrinted>
  <dcterms:created xsi:type="dcterms:W3CDTF">2015-11-11T01:53:01Z</dcterms:created>
  <dcterms:modified xsi:type="dcterms:W3CDTF">2020-02-03T03:16:11Z</dcterms:modified>
</cp:coreProperties>
</file>